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1"/>
  </p:sldMasterIdLst>
  <p:notesMasterIdLst>
    <p:notesMasterId r:id="rId65"/>
  </p:notesMasterIdLst>
  <p:sldIdLst>
    <p:sldId id="267" r:id="rId2"/>
    <p:sldId id="487" r:id="rId3"/>
    <p:sldId id="556" r:id="rId4"/>
    <p:sldId id="525" r:id="rId5"/>
    <p:sldId id="527" r:id="rId6"/>
    <p:sldId id="526" r:id="rId7"/>
    <p:sldId id="547" r:id="rId8"/>
    <p:sldId id="546" r:id="rId9"/>
    <p:sldId id="348" r:id="rId10"/>
    <p:sldId id="489" r:id="rId11"/>
    <p:sldId id="539" r:id="rId12"/>
    <p:sldId id="500" r:id="rId13"/>
    <p:sldId id="501" r:id="rId14"/>
    <p:sldId id="502" r:id="rId15"/>
    <p:sldId id="490" r:id="rId16"/>
    <p:sldId id="491" r:id="rId17"/>
    <p:sldId id="503" r:id="rId18"/>
    <p:sldId id="504" r:id="rId19"/>
    <p:sldId id="530" r:id="rId20"/>
    <p:sldId id="492" r:id="rId21"/>
    <p:sldId id="493" r:id="rId22"/>
    <p:sldId id="531" r:id="rId23"/>
    <p:sldId id="532" r:id="rId24"/>
    <p:sldId id="535" r:id="rId25"/>
    <p:sldId id="506" r:id="rId26"/>
    <p:sldId id="553" r:id="rId27"/>
    <p:sldId id="529" r:id="rId28"/>
    <p:sldId id="536" r:id="rId29"/>
    <p:sldId id="507" r:id="rId30"/>
    <p:sldId id="508" r:id="rId31"/>
    <p:sldId id="494" r:id="rId32"/>
    <p:sldId id="555" r:id="rId33"/>
    <p:sldId id="554" r:id="rId34"/>
    <p:sldId id="495" r:id="rId35"/>
    <p:sldId id="548" r:id="rId36"/>
    <p:sldId id="549" r:id="rId37"/>
    <p:sldId id="509" r:id="rId38"/>
    <p:sldId id="510" r:id="rId39"/>
    <p:sldId id="511" r:id="rId40"/>
    <p:sldId id="512" r:id="rId41"/>
    <p:sldId id="514" r:id="rId42"/>
    <p:sldId id="516" r:id="rId43"/>
    <p:sldId id="496" r:id="rId44"/>
    <p:sldId id="497" r:id="rId45"/>
    <p:sldId id="520" r:id="rId46"/>
    <p:sldId id="521" r:id="rId47"/>
    <p:sldId id="552" r:id="rId48"/>
    <p:sldId id="498" r:id="rId49"/>
    <p:sldId id="499" r:id="rId50"/>
    <p:sldId id="538" r:id="rId51"/>
    <p:sldId id="537" r:id="rId52"/>
    <p:sldId id="545" r:id="rId53"/>
    <p:sldId id="523" r:id="rId54"/>
    <p:sldId id="540" r:id="rId55"/>
    <p:sldId id="541" r:id="rId56"/>
    <p:sldId id="543" r:id="rId57"/>
    <p:sldId id="544" r:id="rId58"/>
    <p:sldId id="524" r:id="rId59"/>
    <p:sldId id="542" r:id="rId60"/>
    <p:sldId id="551" r:id="rId61"/>
    <p:sldId id="550" r:id="rId62"/>
    <p:sldId id="528" r:id="rId63"/>
    <p:sldId id="488" r:id="rId64"/>
  </p:sldIdLst>
  <p:sldSz cx="9906000" cy="6858000" type="A4"/>
  <p:notesSz cx="6858000" cy="9144000"/>
  <p:defaultTextStyle>
    <a:defPPr>
      <a:defRPr lang="ko-KR"/>
    </a:defPPr>
    <a:lvl1pPr marL="0" algn="l" defTabSz="91428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8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9" algn="l" defTabSz="91428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33" algn="l" defTabSz="91428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8" algn="l" defTabSz="91428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21" algn="l" defTabSz="91428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66" algn="l" defTabSz="91428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12" algn="l" defTabSz="91428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57" algn="l" defTabSz="914289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3" orient="horz" pos="4201" userDrawn="1">
          <p15:clr>
            <a:srgbClr val="A4A3A4"/>
          </p15:clr>
        </p15:guide>
        <p15:guide id="4" orient="horz" pos="346" userDrawn="1">
          <p15:clr>
            <a:srgbClr val="A4A3A4"/>
          </p15:clr>
        </p15:guide>
        <p15:guide id="5" pos="172" userDrawn="1">
          <p15:clr>
            <a:srgbClr val="A4A3A4"/>
          </p15:clr>
        </p15:guide>
        <p15:guide id="6" pos="6068" userDrawn="1">
          <p15:clr>
            <a:srgbClr val="A4A3A4"/>
          </p15:clr>
        </p15:guide>
        <p15:guide id="7" orient="horz" pos="4088" userDrawn="1">
          <p15:clr>
            <a:srgbClr val="A4A3A4"/>
          </p15:clr>
        </p15:guide>
        <p15:guide id="8" orient="horz" pos="75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581F1"/>
    <a:srgbClr val="FFFFCC"/>
    <a:srgbClr val="87769F"/>
    <a:srgbClr val="FCD6B4"/>
    <a:srgbClr val="7EB4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7" autoAdjust="0"/>
    <p:restoredTop sz="94683" autoAdjust="0"/>
  </p:normalViewPr>
  <p:slideViewPr>
    <p:cSldViewPr snapToGrid="0" snapToObjects="1">
      <p:cViewPr varScale="1">
        <p:scale>
          <a:sx n="82" d="100"/>
          <a:sy n="82" d="100"/>
        </p:scale>
        <p:origin x="1262" y="48"/>
      </p:cViewPr>
      <p:guideLst>
        <p:guide orient="horz" pos="2160"/>
        <p:guide pos="3120"/>
        <p:guide orient="horz" pos="4201"/>
        <p:guide orient="horz" pos="346"/>
        <p:guide pos="172"/>
        <p:guide pos="6068"/>
        <p:guide orient="horz" pos="4088"/>
        <p:guide orient="horz" pos="754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 showGuides="1">
      <p:cViewPr varScale="1">
        <p:scale>
          <a:sx n="48" d="100"/>
          <a:sy n="48" d="100"/>
        </p:scale>
        <p:origin x="2696" y="1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FB87D5-8536-D941-B4C7-F2E1FE6CF78E}" type="datetimeFigureOut">
              <a:rPr kumimoji="1" lang="ko-KR" altLang="en-US" smtClean="0"/>
              <a:t>2024-05-31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305BF9-5F10-9049-A8E7-15B8F9B45351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60834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8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45" algn="l" defTabSz="91428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89" algn="l" defTabSz="91428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433" algn="l" defTabSz="91428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78" algn="l" defTabSz="91428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721" algn="l" defTabSz="91428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866" algn="l" defTabSz="91428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012" algn="l" defTabSz="91428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157" algn="l" defTabSz="914289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05BF9-5F10-9049-A8E7-15B8F9B45351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749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305BF9-5F10-9049-A8E7-15B8F9B45351}" type="slidenum">
              <a:rPr kumimoji="1" lang="ko-KR" altLang="en-US" smtClean="0"/>
              <a:t>63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5297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40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95" indent="0" algn="ctr">
              <a:buNone/>
              <a:defRPr sz="2000"/>
            </a:lvl2pPr>
            <a:lvl3pPr marL="914392" indent="0" algn="ctr">
              <a:buNone/>
              <a:defRPr sz="1800"/>
            </a:lvl3pPr>
            <a:lvl4pPr marL="1371587" indent="0" algn="ctr">
              <a:buNone/>
              <a:defRPr sz="1600"/>
            </a:lvl4pPr>
            <a:lvl5pPr marL="1828783" indent="0" algn="ctr">
              <a:buNone/>
              <a:defRPr sz="1600"/>
            </a:lvl5pPr>
            <a:lvl6pPr marL="2285978" indent="0" algn="ctr">
              <a:buNone/>
              <a:defRPr sz="1600"/>
            </a:lvl6pPr>
            <a:lvl7pPr marL="2743175" indent="0" algn="ctr">
              <a:buNone/>
              <a:defRPr sz="1600"/>
            </a:lvl7pPr>
            <a:lvl8pPr marL="3200370" indent="0" algn="ctr">
              <a:buNone/>
              <a:defRPr sz="1600"/>
            </a:lvl8pPr>
            <a:lvl9pPr marL="3657565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877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1041" y="964482"/>
            <a:ext cx="8543925" cy="1325563"/>
          </a:xfrm>
          <a:prstGeom prst="rect">
            <a:avLst/>
          </a:prstGeom>
        </p:spPr>
        <p:txBody>
          <a:bodyPr anchor="ctr"/>
          <a:lstStyle>
            <a:lvl1pPr algn="ctr">
              <a:defRPr b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6" name="Subtitle 2"/>
          <p:cNvSpPr>
            <a:spLocks noGrp="1"/>
          </p:cNvSpPr>
          <p:nvPr>
            <p:ph type="subTitle" idx="1"/>
          </p:nvPr>
        </p:nvSpPr>
        <p:spPr>
          <a:xfrm>
            <a:off x="1238250" y="2779852"/>
            <a:ext cx="74295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95" indent="0" algn="ctr">
              <a:buNone/>
              <a:defRPr sz="2000"/>
            </a:lvl2pPr>
            <a:lvl3pPr marL="914392" indent="0" algn="ctr">
              <a:buNone/>
              <a:defRPr sz="1800"/>
            </a:lvl3pPr>
            <a:lvl4pPr marL="1371587" indent="0" algn="ctr">
              <a:buNone/>
              <a:defRPr sz="1600"/>
            </a:lvl4pPr>
            <a:lvl5pPr marL="1828783" indent="0" algn="ctr">
              <a:buNone/>
              <a:defRPr sz="1600"/>
            </a:lvl5pPr>
            <a:lvl6pPr marL="2285978" indent="0" algn="ctr">
              <a:buNone/>
              <a:defRPr sz="1600"/>
            </a:lvl6pPr>
            <a:lvl7pPr marL="2743175" indent="0" algn="ctr">
              <a:buNone/>
              <a:defRPr sz="1600"/>
            </a:lvl7pPr>
            <a:lvl8pPr marL="3200370" indent="0" algn="ctr">
              <a:buNone/>
              <a:defRPr sz="1600"/>
            </a:lvl8pPr>
            <a:lvl9pPr marL="3657565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9748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gray">
          <a:xfrm>
            <a:off x="253572" y="23053"/>
            <a:ext cx="9408588" cy="499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75461" y="6544917"/>
            <a:ext cx="2228850" cy="278904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02337" y="6544917"/>
            <a:ext cx="711055" cy="278904"/>
          </a:xfrm>
        </p:spPr>
        <p:txBody>
          <a:bodyPr/>
          <a:lstStyle>
            <a:lvl1pPr algn="ctr">
              <a:defRPr/>
            </a:lvl1pPr>
          </a:lstStyle>
          <a:p>
            <a:fld id="{826A5B2D-0A60-2D4D-8DB1-BC28DFAB358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53572" y="23054"/>
            <a:ext cx="9408587" cy="4994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4" y="6503491"/>
            <a:ext cx="509748" cy="317668"/>
          </a:xfrm>
          <a:prstGeom prst="rect">
            <a:avLst/>
          </a:prstGeom>
        </p:spPr>
      </p:pic>
      <p:sp>
        <p:nvSpPr>
          <p:cNvPr id="14" name="제목 2"/>
          <p:cNvSpPr txBox="1">
            <a:spLocks/>
          </p:cNvSpPr>
          <p:nvPr userDrawn="1"/>
        </p:nvSpPr>
        <p:spPr bwMode="auto">
          <a:xfrm>
            <a:off x="8275703" y="6598084"/>
            <a:ext cx="159945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defRPr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https://www.osgeo.kr</a:t>
            </a:r>
          </a:p>
        </p:txBody>
      </p:sp>
    </p:spTree>
    <p:extLst>
      <p:ext uri="{BB962C8B-B14F-4D97-AF65-F5344CB8AC3E}">
        <p14:creationId xmlns:p14="http://schemas.microsoft.com/office/powerpoint/2010/main" val="25859295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gray">
          <a:xfrm>
            <a:off x="253572" y="23053"/>
            <a:ext cx="9408588" cy="499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53572" y="23054"/>
            <a:ext cx="9408587" cy="4994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>
          <a:xfrm>
            <a:off x="253571" y="643689"/>
            <a:ext cx="9408587" cy="521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8" indent="0" algn="ctr">
              <a:buNone/>
              <a:defRPr sz="2000"/>
            </a:lvl2pPr>
            <a:lvl3pPr marL="914418" indent="0" algn="ctr">
              <a:buNone/>
              <a:defRPr sz="1800"/>
            </a:lvl3pPr>
            <a:lvl4pPr marL="1371626" indent="0" algn="ctr">
              <a:buNone/>
              <a:defRPr sz="1600"/>
            </a:lvl4pPr>
            <a:lvl5pPr marL="1828835" indent="0" algn="ctr">
              <a:buNone/>
              <a:defRPr sz="1600"/>
            </a:lvl5pPr>
            <a:lvl6pPr marL="2286044" indent="0" algn="ctr">
              <a:buNone/>
              <a:defRPr sz="1600"/>
            </a:lvl6pPr>
            <a:lvl7pPr marL="2743253" indent="0" algn="ctr">
              <a:buNone/>
              <a:defRPr sz="1600"/>
            </a:lvl7pPr>
            <a:lvl8pPr marL="3200461" indent="0" algn="ctr">
              <a:buNone/>
              <a:defRPr sz="1600"/>
            </a:lvl8pPr>
            <a:lvl9pPr marL="365767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75461" y="6544917"/>
            <a:ext cx="2228850" cy="278904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02337" y="6544917"/>
            <a:ext cx="711055" cy="278904"/>
          </a:xfrm>
        </p:spPr>
        <p:txBody>
          <a:bodyPr/>
          <a:lstStyle>
            <a:lvl1pPr algn="ctr">
              <a:defRPr/>
            </a:lvl1pPr>
          </a:lstStyle>
          <a:p>
            <a:fld id="{826A5B2D-0A60-2D4D-8DB1-BC28DFAB358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13" name="그림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4" y="6503491"/>
            <a:ext cx="509748" cy="317668"/>
          </a:xfrm>
          <a:prstGeom prst="rect">
            <a:avLst/>
          </a:prstGeom>
        </p:spPr>
      </p:pic>
      <p:sp>
        <p:nvSpPr>
          <p:cNvPr id="14" name="제목 2"/>
          <p:cNvSpPr txBox="1">
            <a:spLocks/>
          </p:cNvSpPr>
          <p:nvPr userDrawn="1"/>
        </p:nvSpPr>
        <p:spPr bwMode="auto">
          <a:xfrm>
            <a:off x="8275703" y="6598084"/>
            <a:ext cx="159945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defRPr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https://www.osgeo.kr</a:t>
            </a:r>
          </a:p>
        </p:txBody>
      </p:sp>
    </p:spTree>
    <p:extLst>
      <p:ext uri="{BB962C8B-B14F-4D97-AF65-F5344CB8AC3E}">
        <p14:creationId xmlns:p14="http://schemas.microsoft.com/office/powerpoint/2010/main" val="14935688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gray">
          <a:xfrm>
            <a:off x="253572" y="23053"/>
            <a:ext cx="9408588" cy="499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53575" y="23054"/>
            <a:ext cx="9408587" cy="4994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53575" y="671977"/>
            <a:ext cx="9408587" cy="55049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>
          <a:xfrm>
            <a:off x="775461" y="6544917"/>
            <a:ext cx="2228850" cy="278904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02337" y="6544917"/>
            <a:ext cx="711055" cy="278904"/>
          </a:xfrm>
        </p:spPr>
        <p:txBody>
          <a:bodyPr/>
          <a:lstStyle>
            <a:lvl1pPr algn="ctr">
              <a:defRPr/>
            </a:lvl1pPr>
          </a:lstStyle>
          <a:p>
            <a:fld id="{826A5B2D-0A60-2D4D-8DB1-BC28DFAB358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4" y="6503491"/>
            <a:ext cx="509748" cy="317668"/>
          </a:xfrm>
          <a:prstGeom prst="rect">
            <a:avLst/>
          </a:prstGeom>
        </p:spPr>
      </p:pic>
      <p:sp>
        <p:nvSpPr>
          <p:cNvPr id="15" name="제목 2"/>
          <p:cNvSpPr txBox="1">
            <a:spLocks/>
          </p:cNvSpPr>
          <p:nvPr userDrawn="1"/>
        </p:nvSpPr>
        <p:spPr bwMode="auto">
          <a:xfrm>
            <a:off x="8275703" y="6598084"/>
            <a:ext cx="159945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defRPr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https://www.osgeo.kr</a:t>
            </a:r>
          </a:p>
        </p:txBody>
      </p:sp>
    </p:spTree>
    <p:extLst>
      <p:ext uri="{BB962C8B-B14F-4D97-AF65-F5344CB8AC3E}">
        <p14:creationId xmlns:p14="http://schemas.microsoft.com/office/powerpoint/2010/main" val="23672094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 bwMode="gray">
          <a:xfrm>
            <a:off x="253572" y="23053"/>
            <a:ext cx="9408588" cy="4994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9" name="제목 8"/>
          <p:cNvSpPr>
            <a:spLocks noGrp="1"/>
          </p:cNvSpPr>
          <p:nvPr>
            <p:ph type="title"/>
          </p:nvPr>
        </p:nvSpPr>
        <p:spPr>
          <a:xfrm>
            <a:off x="253575" y="23054"/>
            <a:ext cx="9408587" cy="49946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>
            <a:lvl1pPr>
              <a:defRPr sz="2400" b="1">
                <a:solidFill>
                  <a:schemeClr val="bg1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idx="1"/>
          </p:nvPr>
        </p:nvSpPr>
        <p:spPr>
          <a:xfrm>
            <a:off x="253575" y="1344707"/>
            <a:ext cx="9408587" cy="48322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0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ko-KR" altLang="en-US" dirty="0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15" name="Subtitle 2"/>
          <p:cNvSpPr>
            <a:spLocks noGrp="1"/>
          </p:cNvSpPr>
          <p:nvPr>
            <p:ph type="subTitle" idx="13"/>
          </p:nvPr>
        </p:nvSpPr>
        <p:spPr>
          <a:xfrm>
            <a:off x="253574" y="643690"/>
            <a:ext cx="9408587" cy="521624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95" indent="0" algn="ctr">
              <a:buNone/>
              <a:defRPr sz="2000"/>
            </a:lvl2pPr>
            <a:lvl3pPr marL="914392" indent="0" algn="ctr">
              <a:buNone/>
              <a:defRPr sz="1800"/>
            </a:lvl3pPr>
            <a:lvl4pPr marL="1371587" indent="0" algn="ctr">
              <a:buNone/>
              <a:defRPr sz="1600"/>
            </a:lvl4pPr>
            <a:lvl5pPr marL="1828783" indent="0" algn="ctr">
              <a:buNone/>
              <a:defRPr sz="1600"/>
            </a:lvl5pPr>
            <a:lvl6pPr marL="2285978" indent="0" algn="ctr">
              <a:buNone/>
              <a:defRPr sz="1600"/>
            </a:lvl6pPr>
            <a:lvl7pPr marL="2743175" indent="0" algn="ctr">
              <a:buNone/>
              <a:defRPr sz="1600"/>
            </a:lvl7pPr>
            <a:lvl8pPr marL="3200370" indent="0" algn="ctr">
              <a:buNone/>
              <a:defRPr sz="1600"/>
            </a:lvl8pPr>
            <a:lvl9pPr marL="3657565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10"/>
          </p:nvPr>
        </p:nvSpPr>
        <p:spPr>
          <a:xfrm>
            <a:off x="775461" y="6544917"/>
            <a:ext cx="2228850" cy="278904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02337" y="6544917"/>
            <a:ext cx="711055" cy="278904"/>
          </a:xfrm>
        </p:spPr>
        <p:txBody>
          <a:bodyPr/>
          <a:lstStyle>
            <a:lvl1pPr algn="ctr">
              <a:defRPr/>
            </a:lvl1pPr>
          </a:lstStyle>
          <a:p>
            <a:fld id="{826A5B2D-0A60-2D4D-8DB1-BC28DFAB358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4" y="6503491"/>
            <a:ext cx="509748" cy="317668"/>
          </a:xfrm>
          <a:prstGeom prst="rect">
            <a:avLst/>
          </a:prstGeom>
        </p:spPr>
      </p:pic>
      <p:sp>
        <p:nvSpPr>
          <p:cNvPr id="17" name="제목 2"/>
          <p:cNvSpPr txBox="1">
            <a:spLocks/>
          </p:cNvSpPr>
          <p:nvPr userDrawn="1"/>
        </p:nvSpPr>
        <p:spPr bwMode="auto">
          <a:xfrm>
            <a:off x="8275703" y="6598084"/>
            <a:ext cx="159945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defRPr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https://www.osgeo.kr</a:t>
            </a:r>
          </a:p>
        </p:txBody>
      </p:sp>
    </p:spTree>
    <p:extLst>
      <p:ext uri="{BB962C8B-B14F-4D97-AF65-F5344CB8AC3E}">
        <p14:creationId xmlns:p14="http://schemas.microsoft.com/office/powerpoint/2010/main" val="34088370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2"/>
          <p:cNvSpPr txBox="1">
            <a:spLocks/>
          </p:cNvSpPr>
          <p:nvPr userDrawn="1"/>
        </p:nvSpPr>
        <p:spPr bwMode="auto">
          <a:xfrm>
            <a:off x="8275703" y="6598084"/>
            <a:ext cx="1599451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latinLnBrk="1">
              <a:defRPr/>
            </a:pPr>
            <a:r>
              <a:rPr lang="en-US" altLang="ko-KR" sz="1000" b="0" dirty="0" smtClean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https://www.osgeo.kr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>
          <a:xfrm>
            <a:off x="775461" y="6544917"/>
            <a:ext cx="2228850" cy="278904"/>
          </a:xfrm>
        </p:spPr>
        <p:txBody>
          <a:bodyPr/>
          <a:lstStyle/>
          <a:p>
            <a:endParaRPr kumimoji="1" lang="ko-KR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02337" y="6544917"/>
            <a:ext cx="711055" cy="278904"/>
          </a:xfrm>
        </p:spPr>
        <p:txBody>
          <a:bodyPr/>
          <a:lstStyle>
            <a:lvl1pPr algn="ctr">
              <a:defRPr/>
            </a:lvl1pPr>
          </a:lstStyle>
          <a:p>
            <a:fld id="{826A5B2D-0A60-2D4D-8DB1-BC28DFAB3586}" type="slidenum">
              <a:rPr kumimoji="1" lang="ko-KR" altLang="en-US" smtClean="0"/>
              <a:pPr/>
              <a:t>‹#›</a:t>
            </a:fld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4" y="6503491"/>
            <a:ext cx="509748" cy="31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9223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9" y="6356359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7" y="6356359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13913" y="6356359"/>
            <a:ext cx="71105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6A5B2D-0A60-2D4D-8DB1-BC28DFAB358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5210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3" r:id="rId2"/>
    <p:sldLayoutId id="2147483665" r:id="rId3"/>
    <p:sldLayoutId id="2147483666" r:id="rId4"/>
    <p:sldLayoutId id="2147483662" r:id="rId5"/>
    <p:sldLayoutId id="2147483664" r:id="rId6"/>
    <p:sldLayoutId id="2147483667" r:id="rId7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392" rtl="0" eaLnBrk="1" latinLnBrk="1" hangingPunct="1">
        <a:lnSpc>
          <a:spcPct val="90000"/>
        </a:lnSpc>
        <a:spcBef>
          <a:spcPct val="0"/>
        </a:spcBef>
        <a:buNone/>
        <a:defRPr sz="440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8" indent="-228598" algn="l" defTabSz="914392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93" indent="-228598" algn="l" defTabSz="91439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90" indent="-228598" algn="l" defTabSz="91439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85" indent="-228598" algn="l" defTabSz="91439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80" indent="-228598" algn="l" defTabSz="91439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77" indent="-228598" algn="l" defTabSz="91439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73" indent="-228598" algn="l" defTabSz="91439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68" indent="-228598" algn="l" defTabSz="91439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63" indent="-228598" algn="l" defTabSz="914392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9143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92" algn="l" defTabSz="9143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7" algn="l" defTabSz="9143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83" algn="l" defTabSz="9143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8" algn="l" defTabSz="9143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75" algn="l" defTabSz="9143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70" algn="l" defTabSz="9143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65" algn="l" defTabSz="914392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hyperlink" Target="https://plugins.qgis.org/" TargetMode="Externa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s://www.openstreetmap.org/" TargetMode="External"/><Relationship Id="rId7" Type="http://schemas.openxmlformats.org/officeDocument/2006/relationships/hyperlink" Target="https://xdworld.vworld.kr/2d/Hybrid/service/%7bz%7d/%7bx%7d/%7by%7d.png" TargetMode="External"/><Relationship Id="rId2" Type="http://schemas.openxmlformats.org/officeDocument/2006/relationships/hyperlink" Target="https://map.vworld.kr/" TargetMode="Externa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xdworld.vworld.kr/2d/Satellite/service/%7bz%7d/%7bx%7d/%7by%7d.jpeg" TargetMode="External"/><Relationship Id="rId5" Type="http://schemas.openxmlformats.org/officeDocument/2006/relationships/hyperlink" Target="https://xdworld.vworld.kr/2d/gray/service/%7bz%7d/%7bx%7d/%7by%7d.png" TargetMode="External"/><Relationship Id="rId4" Type="http://schemas.openxmlformats.org/officeDocument/2006/relationships/hyperlink" Target="https://xdworld.vworld.kr/2d/Base/service/%7bz%7d/%7bx%7d/%7by%7d.png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4.xml"/><Relationship Id="rId6" Type="http://schemas.openxmlformats.org/officeDocument/2006/relationships/image" Target="../media/image18.png"/><Relationship Id="rId5" Type="http://schemas.openxmlformats.org/officeDocument/2006/relationships/image" Target="../media/image11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://www.geopackage.org/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tags" Target="../tags/tag3.xml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33" Type="http://schemas.openxmlformats.org/officeDocument/2006/relationships/image" Target="../media/image1.png"/><Relationship Id="rId2" Type="http://schemas.openxmlformats.org/officeDocument/2006/relationships/tags" Target="../tags/tag2.xml"/><Relationship Id="rId16" Type="http://schemas.openxmlformats.org/officeDocument/2006/relationships/image" Target="../media/image19.jpeg"/><Relationship Id="rId20" Type="http://schemas.openxmlformats.org/officeDocument/2006/relationships/image" Target="../media/image23.gif"/><Relationship Id="rId29" Type="http://schemas.openxmlformats.org/officeDocument/2006/relationships/hyperlink" Target="http://geoext.org/" TargetMode="External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3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gis.org/en/site/getinvolved/development/roadmap.html" TargetMode="External"/><Relationship Id="rId2" Type="http://schemas.openxmlformats.org/officeDocument/2006/relationships/hyperlink" Target="http://qgis.org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 anchor="ctr"/>
          <a:lstStyle/>
          <a:p>
            <a:r>
              <a:rPr lang="ko-KR" altLang="en-US" sz="5400" spc="-250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누구나 알고 있는 </a:t>
            </a:r>
            <a:r>
              <a:rPr lang="en-US" altLang="ko-KR" sz="5400" spc="-250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ko-KR" sz="5400" spc="-250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en-US" altLang="ko-KR" sz="5400" spc="-250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QGIS </a:t>
            </a:r>
            <a:r>
              <a:rPr lang="ko-KR" altLang="en-US" sz="5400" spc="-250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숨겨진 </a:t>
            </a:r>
            <a:r>
              <a:rPr lang="ko-KR" altLang="en-US" sz="5400" spc="-250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기능</a:t>
            </a:r>
            <a:r>
              <a:rPr lang="en-US" altLang="ko-KR" sz="5400" spc="-250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 </a:t>
            </a:r>
            <a:br>
              <a:rPr lang="en-US" altLang="ko-KR" sz="5400" spc="-250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</a:br>
            <a:r>
              <a:rPr lang="en-US" altLang="ko-KR" sz="1800" spc="-250" dirty="0">
                <a:solidFill>
                  <a:schemeClr val="bg1"/>
                </a:solidFill>
                <a:latin typeface="+mn-ea"/>
                <a:ea typeface="+mn-ea"/>
              </a:rPr>
              <a:t>.</a:t>
            </a:r>
            <a:r>
              <a:rPr lang="en-US" altLang="ko-KR" sz="5400" spc="-250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/>
            </a:r>
            <a:br>
              <a:rPr lang="en-US" altLang="ko-KR" sz="5400" spc="-250" dirty="0" smtClean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</a:br>
            <a:endParaRPr lang="ko-KR" altLang="en-US" sz="3200" spc="-250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978036" y="5275423"/>
            <a:ext cx="5654919" cy="1458805"/>
          </a:xfrm>
        </p:spPr>
        <p:txBody>
          <a:bodyPr/>
          <a:lstStyle/>
          <a:p>
            <a:pPr algn="r"/>
            <a:r>
              <a:rPr lang="en-US" altLang="ko-KR" sz="1800" cap="all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2021.10</a:t>
            </a:r>
            <a:endParaRPr lang="en-US" altLang="ko-KR" sz="1800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ko-KR" altLang="en-US" sz="1800" cap="all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이민파</a:t>
            </a:r>
            <a:endParaRPr lang="en-US" altLang="ko-KR" sz="1800" cap="all" dirty="0" smtClean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  <a:p>
            <a:pPr algn="r"/>
            <a:r>
              <a:rPr lang="en-US" altLang="ko-KR" sz="1800" cap="all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mapplus@gmail.com</a:t>
            </a:r>
            <a:endParaRPr lang="en-US" altLang="ko-KR" sz="1800" cap="all" dirty="0"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508" y="6197947"/>
            <a:ext cx="1922984" cy="528527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264714" y="6394207"/>
            <a:ext cx="3102790" cy="270482"/>
            <a:chOff x="4736626" y="6524322"/>
            <a:chExt cx="3102790" cy="270482"/>
          </a:xfrm>
        </p:grpSpPr>
        <p:sp>
          <p:nvSpPr>
            <p:cNvPr id="10" name="직사각형 9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ea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  <a:ea typeface="+mn-ea"/>
                </a:rPr>
                <a:t>Commons License CC-BY-NC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55" y="26902"/>
            <a:ext cx="1019590" cy="6353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20862"/>
            <a:ext cx="1207412" cy="647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D30884AE-2BB9-472A-89A3-05DE417B96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8029" y="2003143"/>
            <a:ext cx="1980007" cy="69612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8"/>
          <a:srcRect t="28727"/>
          <a:stretch/>
        </p:blipFill>
        <p:spPr>
          <a:xfrm>
            <a:off x="1576449" y="2970026"/>
            <a:ext cx="6673604" cy="21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2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전역 설정 옵션과 프로젝트 설정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옵션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10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738" y="1235557"/>
            <a:ext cx="7484125" cy="5588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46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전역 설정 옵션과 프로젝트 설정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]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en-US" altLang="ko-KR" dirty="0" smtClean="0">
                <a:sym typeface="Wingdings" panose="05000000000000000000" pitchFamily="2" charset="2"/>
              </a:rPr>
              <a:t>[</a:t>
            </a:r>
            <a:r>
              <a:rPr lang="ko-KR" altLang="en-US" dirty="0" smtClean="0">
                <a:sym typeface="Wingdings" panose="05000000000000000000" pitchFamily="2" charset="2"/>
              </a:rPr>
              <a:t>설정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11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078" y="1270647"/>
            <a:ext cx="7543571" cy="5274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7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QGIS </a:t>
            </a:r>
            <a:r>
              <a:rPr lang="ko-KR" altLang="en-US" dirty="0" smtClean="0"/>
              <a:t>환경설정 완전 초기화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사용자 프로파일</a:t>
            </a:r>
            <a:r>
              <a:rPr lang="en-US" altLang="ko-KR" dirty="0" smtClean="0">
                <a:sym typeface="Wingdings" panose="05000000000000000000" pitchFamily="2" charset="2"/>
              </a:rPr>
              <a:t>]  [</a:t>
            </a:r>
            <a:r>
              <a:rPr lang="ko-KR" altLang="en-US" dirty="0" smtClean="0">
                <a:sym typeface="Wingdings" panose="05000000000000000000" pitchFamily="2" charset="2"/>
              </a:rPr>
              <a:t>현재 프로파일 폴더 열기</a:t>
            </a:r>
            <a:r>
              <a:rPr lang="en-US" altLang="ko-KR" dirty="0" smtClean="0">
                <a:sym typeface="Wingdings" panose="05000000000000000000" pitchFamily="2" charset="2"/>
              </a:rPr>
              <a:t>] </a:t>
            </a:r>
            <a:r>
              <a:rPr lang="ko-KR" altLang="en-US" dirty="0" smtClean="0">
                <a:sym typeface="Wingdings" panose="05000000000000000000" pitchFamily="2" charset="2"/>
              </a:rPr>
              <a:t>후</a:t>
            </a:r>
            <a:r>
              <a:rPr lang="en-US" altLang="ko-KR" dirty="0" smtClean="0">
                <a:sym typeface="Wingdings" panose="05000000000000000000" pitchFamily="2" charset="2"/>
              </a:rPr>
              <a:t> </a:t>
            </a:r>
            <a:r>
              <a:rPr lang="ko-KR" altLang="en-US" dirty="0" smtClean="0">
                <a:sym typeface="Wingdings" panose="05000000000000000000" pitchFamily="2" charset="2"/>
              </a:rPr>
              <a:t>경로 확인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12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412501"/>
            <a:ext cx="9370719" cy="497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0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레이어 꾸미기 기능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꾸미기</a:t>
            </a:r>
            <a:r>
              <a:rPr lang="en-US" altLang="ko-KR" dirty="0" smtClean="0">
                <a:sym typeface="Wingdings" panose="05000000000000000000" pitchFamily="2" charset="2"/>
              </a:rPr>
              <a:t>]  </a:t>
            </a:r>
            <a:r>
              <a:rPr lang="ko-KR" altLang="en-US" dirty="0" err="1" smtClean="0"/>
              <a:t>그리드</a:t>
            </a:r>
            <a:r>
              <a:rPr lang="en-US" altLang="ko-KR" dirty="0"/>
              <a:t>, </a:t>
            </a:r>
            <a:r>
              <a:rPr lang="ko-KR" altLang="en-US" dirty="0" err="1" smtClean="0"/>
              <a:t>방위표</a:t>
            </a:r>
            <a:r>
              <a:rPr lang="en-US" altLang="ko-KR" dirty="0" smtClean="0"/>
              <a:t>, </a:t>
            </a:r>
            <a:r>
              <a:rPr lang="ko-KR" altLang="en-US" dirty="0"/>
              <a:t>축척막대</a:t>
            </a:r>
            <a:r>
              <a:rPr lang="en-US" altLang="ko-KR" dirty="0"/>
              <a:t>, </a:t>
            </a:r>
            <a:r>
              <a:rPr lang="ko-KR" altLang="en-US" dirty="0" smtClean="0"/>
              <a:t>제목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저작권표기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프로젝트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가져오기</a:t>
            </a:r>
            <a:r>
              <a:rPr lang="en-US" altLang="ko-KR" dirty="0" smtClean="0">
                <a:sym typeface="Wingdings" panose="05000000000000000000" pitchFamily="2" charset="2"/>
              </a:rPr>
              <a:t>/</a:t>
            </a:r>
            <a:r>
              <a:rPr lang="ko-KR" altLang="en-US" dirty="0" smtClean="0">
                <a:sym typeface="Wingdings" panose="05000000000000000000" pitchFamily="2" charset="2"/>
              </a:rPr>
              <a:t>내보내기</a:t>
            </a:r>
            <a:r>
              <a:rPr lang="en-US" altLang="ko-KR" dirty="0" smtClean="0">
                <a:sym typeface="Wingdings" panose="05000000000000000000" pitchFamily="2" charset="2"/>
              </a:rPr>
              <a:t>]  [</a:t>
            </a:r>
            <a:r>
              <a:rPr lang="ko-KR" altLang="en-US" dirty="0" smtClean="0">
                <a:sym typeface="Wingdings" panose="05000000000000000000" pitchFamily="2" charset="2"/>
              </a:rPr>
              <a:t>지도를 이미지로 내보내기</a:t>
            </a:r>
            <a:r>
              <a:rPr lang="en-US" altLang="ko-KR" dirty="0" smtClean="0">
                <a:sym typeface="Wingdings" panose="05000000000000000000" pitchFamily="2" charset="2"/>
              </a:rPr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13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533" y="1554243"/>
            <a:ext cx="9294105" cy="4937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439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DB </a:t>
            </a:r>
            <a:r>
              <a:rPr lang="ko-KR" altLang="en-US" dirty="0" smtClean="0"/>
              <a:t>관리자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데이터베이스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[DB </a:t>
            </a:r>
            <a:r>
              <a:rPr lang="ko-KR" altLang="en-US" dirty="0" smtClean="0">
                <a:sym typeface="Wingdings" panose="05000000000000000000" pitchFamily="2" charset="2"/>
              </a:rPr>
              <a:t>관리자</a:t>
            </a:r>
            <a:r>
              <a:rPr lang="en-US" altLang="ko-KR" dirty="0" smtClean="0">
                <a:sym typeface="Wingdings" panose="05000000000000000000" pitchFamily="2" charset="2"/>
              </a:rPr>
              <a:t>…]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14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372371"/>
            <a:ext cx="9360674" cy="49728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337" y="2407295"/>
            <a:ext cx="4430546" cy="173441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3568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QGIS </a:t>
            </a:r>
            <a:r>
              <a:rPr lang="ko-KR" altLang="en-US" dirty="0" smtClean="0"/>
              <a:t>플러그인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60" y="5258410"/>
            <a:ext cx="1713513" cy="912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30884AE-2BB9-472A-89A3-05DE417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57" y="5390431"/>
            <a:ext cx="2219614" cy="78037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4714" y="6394207"/>
            <a:ext cx="3102790" cy="270482"/>
            <a:chOff x="4736626" y="6524322"/>
            <a:chExt cx="3102790" cy="270482"/>
          </a:xfrm>
        </p:grpSpPr>
        <p:sp>
          <p:nvSpPr>
            <p:cNvPr id="14" name="직사각형 13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ea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  <a:ea typeface="+mn-ea"/>
                </a:rPr>
                <a:t>Commons License CC-BY-NC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16" name="부제목 4"/>
          <p:cNvSpPr>
            <a:spLocks noGrp="1"/>
          </p:cNvSpPr>
          <p:nvPr>
            <p:ph type="subTitle" idx="1"/>
          </p:nvPr>
        </p:nvSpPr>
        <p:spPr>
          <a:xfrm>
            <a:off x="1238250" y="2779852"/>
            <a:ext cx="7429500" cy="1655762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28727"/>
          <a:stretch/>
        </p:blipFill>
        <p:spPr>
          <a:xfrm>
            <a:off x="1616198" y="2699941"/>
            <a:ext cx="6673604" cy="21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90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43" y="1347246"/>
            <a:ext cx="8906314" cy="501573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플러그인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설정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플러그인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en-US" altLang="ko-KR" dirty="0"/>
              <a:t>[</a:t>
            </a:r>
            <a:r>
              <a:rPr lang="ko-KR" altLang="en-US" dirty="0"/>
              <a:t>플러그인 관리 및 설치</a:t>
            </a:r>
            <a:r>
              <a:rPr lang="en-US" altLang="ko-KR" dirty="0"/>
              <a:t>…] </a:t>
            </a:r>
            <a:r>
              <a:rPr lang="en-US" altLang="ko-KR" dirty="0" smtClean="0"/>
              <a:t> </a:t>
            </a:r>
            <a:r>
              <a:rPr lang="ko-KR" altLang="en-US" dirty="0" smtClean="0"/>
              <a:t>옵션을 알아보자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15347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플러그인이</a:t>
            </a:r>
            <a:r>
              <a:rPr lang="ko-KR" altLang="en-US" dirty="0"/>
              <a:t> </a:t>
            </a:r>
            <a:r>
              <a:rPr lang="ko-KR" altLang="en-US" dirty="0" smtClean="0"/>
              <a:t>어디 갔을까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err="1"/>
              <a:t>플러그인을</a:t>
            </a:r>
            <a:r>
              <a:rPr lang="ko-KR" altLang="en-US" dirty="0"/>
              <a:t> 설치했는데 메뉴 또는 </a:t>
            </a:r>
            <a:r>
              <a:rPr lang="ko-KR" altLang="en-US" dirty="0" err="1"/>
              <a:t>툴바에서</a:t>
            </a:r>
            <a:r>
              <a:rPr lang="ko-KR" altLang="en-US" dirty="0"/>
              <a:t> 안보이나요</a:t>
            </a:r>
            <a:r>
              <a:rPr lang="en-US" altLang="ko-KR" dirty="0" smtClean="0"/>
              <a:t>?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17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173" y="1464570"/>
            <a:ext cx="8489653" cy="4781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8572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사용자정의 플러그인 저장소 운영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QGIS </a:t>
            </a:r>
            <a:r>
              <a:rPr lang="ko-KR" altLang="en-US" dirty="0" smtClean="0"/>
              <a:t>공식 플러그인 저장소</a:t>
            </a:r>
            <a:r>
              <a:rPr lang="en-US" altLang="ko-KR" dirty="0"/>
              <a:t>(</a:t>
            </a:r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plugins.qgis.org</a:t>
            </a:r>
            <a:r>
              <a:rPr lang="en-US" altLang="ko-KR" dirty="0" smtClean="0"/>
              <a:t>) </a:t>
            </a:r>
            <a:r>
              <a:rPr lang="ko-KR" altLang="en-US" dirty="0" smtClean="0"/>
              <a:t>외 비공개 플러그인 저장소를 운영하려면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18</a:t>
            </a:fld>
            <a:endParaRPr kumimoji="1"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7589" y="3958494"/>
            <a:ext cx="8530822" cy="24622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&lt;?xml version="1.0"?&gt;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&lt;plugins&gt;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&lt;pyqgis_plugin name="OpenGXT Processing" version="0.1"&gt;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&lt;description&gt;OpenGXT for Processing Toolbox&lt;/description&gt;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&lt;homepage&gt;https://github.com/mangosystem/qgis-opengxt-plugin&lt;/homepage&gt;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&lt;qgis_minimum_version&gt;3.5&lt;/qgis_minimum_version&gt;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&lt;file_name&gt;opengxt.zip&lt;/file_name&gt;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&lt;author_name&gt;MapPlus&lt;/author_name&gt;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    &lt;download_url&gt;http://127.0.0.1:8080/plugins/opengxt.zip&lt;/download_url&gt;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&lt;/pyqgis_plugin&gt;</a:t>
            </a:r>
          </a:p>
          <a:p>
            <a:r>
              <a:rPr lang="ko-KR" altLang="en-US" sz="1400" b="1" dirty="0">
                <a:latin typeface="나눔고딕코딩" panose="020D0009000000000000" pitchFamily="49" charset="-127"/>
                <a:ea typeface="나눔고딕코딩" panose="020D0009000000000000" pitchFamily="49" charset="-127"/>
              </a:rPr>
              <a:t>&lt;/plugins&gt;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rcRect t="16521"/>
          <a:stretch/>
        </p:blipFill>
        <p:spPr>
          <a:xfrm>
            <a:off x="368791" y="1303369"/>
            <a:ext cx="5259063" cy="2332305"/>
          </a:xfrm>
          <a:prstGeom prst="rect">
            <a:avLst/>
          </a:prstGeom>
        </p:spPr>
      </p:pic>
      <p:sp>
        <p:nvSpPr>
          <p:cNvPr id="10" name="십자형 9"/>
          <p:cNvSpPr/>
          <p:nvPr/>
        </p:nvSpPr>
        <p:spPr bwMode="gray">
          <a:xfrm>
            <a:off x="5930970" y="2187487"/>
            <a:ext cx="586024" cy="459726"/>
          </a:xfrm>
          <a:prstGeom prst="plus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6708968" y="1343814"/>
            <a:ext cx="2874550" cy="2020774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ctr" eaLnBrk="1" latinLnBrk="1" hangingPunct="1">
              <a:buSzPct val="150000"/>
            </a:pPr>
            <a:r>
              <a:rPr kumimoji="1" lang="ko-KR" altLang="en-US" sz="2400" b="1" dirty="0" smtClean="0">
                <a:solidFill>
                  <a:srgbClr val="0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anose="020B0604020202020204" pitchFamily="34" charset="0"/>
              </a:rPr>
              <a:t>우리 조직이 </a:t>
            </a:r>
            <a:endParaRPr kumimoji="1" lang="en-US" altLang="ko-KR" sz="2400" b="1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  <a:p>
            <a:pPr marL="0" indent="0" algn="ctr" eaLnBrk="1" latinLnBrk="1" hangingPunct="1">
              <a:buSzPct val="150000"/>
            </a:pPr>
            <a:r>
              <a:rPr kumimoji="1" lang="ko-KR" altLang="en-US" sz="2400" b="1" dirty="0" smtClean="0">
                <a:solidFill>
                  <a:srgbClr val="0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anose="020B0604020202020204" pitchFamily="34" charset="0"/>
              </a:rPr>
              <a:t>운영하는</a:t>
            </a:r>
            <a:endParaRPr kumimoji="1" lang="en-US" altLang="ko-KR" sz="2400" b="1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  <a:p>
            <a:pPr marL="0" indent="0" algn="ctr" eaLnBrk="1" latinLnBrk="1" hangingPunct="1">
              <a:buSzPct val="150000"/>
            </a:pPr>
            <a:r>
              <a:rPr kumimoji="1" lang="ko-KR" altLang="en-US" sz="2400" b="1" dirty="0" smtClean="0">
                <a:solidFill>
                  <a:srgbClr val="000000"/>
                </a:solidFill>
                <a:latin typeface="Nanum Gothic" panose="020D0604000000000000" pitchFamily="34" charset="-127"/>
                <a:ea typeface="Nanum Gothic" panose="020D0604000000000000" pitchFamily="34" charset="-127"/>
                <a:cs typeface="Arial" panose="020B0604020202020204" pitchFamily="34" charset="0"/>
              </a:rPr>
              <a:t> 플러그인 저장소</a:t>
            </a:r>
          </a:p>
        </p:txBody>
      </p:sp>
    </p:spTree>
    <p:extLst>
      <p:ext uri="{BB962C8B-B14F-4D97-AF65-F5344CB8AC3E}">
        <p14:creationId xmlns:p14="http://schemas.microsoft.com/office/powerpoint/2010/main" val="2803419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95" y="2296190"/>
            <a:ext cx="7446305" cy="41935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사용자정의 플러그인 저장소 운영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플러그인 관리 및 설치</a:t>
            </a:r>
            <a:r>
              <a:rPr lang="en-US" altLang="ko-KR" dirty="0" smtClean="0"/>
              <a:t>…] </a:t>
            </a:r>
            <a:r>
              <a:rPr lang="en-US" altLang="ko-KR" dirty="0" smtClean="0">
                <a:sym typeface="Wingdings" panose="05000000000000000000" pitchFamily="2" charset="2"/>
              </a:rPr>
              <a:t> [</a:t>
            </a:r>
            <a:r>
              <a:rPr lang="ko-KR" altLang="en-US" dirty="0" smtClean="0">
                <a:sym typeface="Wingdings" panose="05000000000000000000" pitchFamily="2" charset="2"/>
              </a:rPr>
              <a:t>설정</a:t>
            </a:r>
            <a:r>
              <a:rPr lang="en-US" altLang="ko-KR" dirty="0" smtClean="0">
                <a:sym typeface="Wingdings" panose="05000000000000000000" pitchFamily="2" charset="2"/>
              </a:rPr>
              <a:t>]  </a:t>
            </a:r>
            <a:r>
              <a:rPr lang="ko-KR" altLang="en-US" dirty="0" smtClean="0">
                <a:sym typeface="Wingdings" panose="05000000000000000000" pitchFamily="2" charset="2"/>
              </a:rPr>
              <a:t>플러그인 저장소 추가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19</a:t>
            </a:fld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720" y="1795709"/>
            <a:ext cx="4675477" cy="263519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73050" y="1276680"/>
            <a:ext cx="4719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FOSS4G-Korea-2021-Workshop\plugins 폴더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 bwMode="gray">
          <a:xfrm>
            <a:off x="1662086" y="4486118"/>
            <a:ext cx="6006749" cy="985126"/>
          </a:xfrm>
          <a:prstGeom prst="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94295" y="1899250"/>
            <a:ext cx="41386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http://127.0.0.1:8080/plugins/plugins.xml</a:t>
            </a:r>
          </a:p>
        </p:txBody>
      </p:sp>
    </p:spTree>
    <p:extLst>
      <p:ext uri="{BB962C8B-B14F-4D97-AF65-F5344CB8AC3E}">
        <p14:creationId xmlns:p14="http://schemas.microsoft.com/office/powerpoint/2010/main" val="1825253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3575" y="697167"/>
            <a:ext cx="9408587" cy="5479799"/>
          </a:xfrm>
        </p:spPr>
        <p:txBody>
          <a:bodyPr numCol="2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000" b="1" dirty="0"/>
              <a:t>QGIS</a:t>
            </a:r>
          </a:p>
          <a:p>
            <a:pPr lvl="1"/>
            <a:r>
              <a:rPr lang="en-US" altLang="ko-KR" sz="1400" b="1" dirty="0" smtClean="0"/>
              <a:t>OSGeo</a:t>
            </a:r>
            <a:endParaRPr lang="en-US" altLang="ko-KR" sz="1400" b="1" dirty="0"/>
          </a:p>
          <a:p>
            <a:pPr lvl="1"/>
            <a:r>
              <a:rPr lang="ko-KR" altLang="en-US" sz="1400" b="1" dirty="0"/>
              <a:t>오픈소스 </a:t>
            </a:r>
            <a:r>
              <a:rPr lang="en-US" altLang="ko-KR" sz="1400" b="1" dirty="0"/>
              <a:t>QGIS</a:t>
            </a:r>
            <a:r>
              <a:rPr lang="ko-KR" altLang="en-US" sz="1400" b="1" dirty="0"/>
              <a:t>에 대한 이해</a:t>
            </a:r>
          </a:p>
          <a:p>
            <a:pPr lvl="1"/>
            <a:r>
              <a:rPr lang="ko-KR" altLang="en-US" sz="1400" b="1" dirty="0"/>
              <a:t>여러 가지 </a:t>
            </a:r>
            <a:r>
              <a:rPr lang="en-US" altLang="ko-KR" sz="1400" b="1" dirty="0"/>
              <a:t>AGIS </a:t>
            </a:r>
            <a:r>
              <a:rPr lang="ko-KR" altLang="en-US" sz="1400" b="1" dirty="0"/>
              <a:t>애플리케이션</a:t>
            </a:r>
          </a:p>
          <a:p>
            <a:pPr lvl="1"/>
            <a:r>
              <a:rPr lang="en-US" altLang="ko-KR" sz="1400" b="1" dirty="0"/>
              <a:t>QGIS LRT(Long-Term Release) </a:t>
            </a:r>
            <a:r>
              <a:rPr lang="ko-KR" altLang="en-US" sz="1400" b="1" dirty="0"/>
              <a:t>버전</a:t>
            </a:r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000" b="1" dirty="0"/>
              <a:t>QGIS </a:t>
            </a:r>
            <a:r>
              <a:rPr lang="ko-KR" altLang="en-US" sz="2000" b="1" dirty="0"/>
              <a:t>환경 설정</a:t>
            </a:r>
          </a:p>
          <a:p>
            <a:pPr lvl="1"/>
            <a:r>
              <a:rPr lang="ko-KR" altLang="en-US" sz="1400" b="1" dirty="0"/>
              <a:t>전역 설정 옵션과 프로젝트 설정</a:t>
            </a:r>
          </a:p>
          <a:p>
            <a:pPr lvl="1"/>
            <a:r>
              <a:rPr lang="en-US" altLang="ko-KR" sz="1400" b="1" dirty="0"/>
              <a:t>QGIS </a:t>
            </a:r>
            <a:r>
              <a:rPr lang="ko-KR" altLang="en-US" sz="1400" b="1" dirty="0"/>
              <a:t>환경설정 완전 초기화</a:t>
            </a:r>
          </a:p>
          <a:p>
            <a:pPr lvl="1"/>
            <a:r>
              <a:rPr lang="ko-KR" altLang="en-US" sz="1400" b="1" dirty="0"/>
              <a:t>레이어 꾸미기 기능</a:t>
            </a:r>
          </a:p>
          <a:p>
            <a:pPr lvl="1"/>
            <a:r>
              <a:rPr lang="en-US" altLang="ko-KR" sz="1400" b="1" dirty="0"/>
              <a:t>DB </a:t>
            </a:r>
            <a:r>
              <a:rPr lang="ko-KR" altLang="en-US" sz="1400" b="1" dirty="0"/>
              <a:t>관리자</a:t>
            </a:r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000" b="1" dirty="0"/>
              <a:t>QGIS </a:t>
            </a:r>
            <a:r>
              <a:rPr lang="ko-KR" altLang="en-US" sz="2000" b="1" dirty="0"/>
              <a:t>플러그인</a:t>
            </a:r>
          </a:p>
          <a:p>
            <a:pPr lvl="2"/>
            <a:r>
              <a:rPr lang="ko-KR" altLang="en-US" sz="1400" b="1" dirty="0"/>
              <a:t>플러그인 설정</a:t>
            </a:r>
          </a:p>
          <a:p>
            <a:pPr lvl="2"/>
            <a:r>
              <a:rPr lang="ko-KR" altLang="en-US" sz="1400" b="1" dirty="0" err="1"/>
              <a:t>플러그인이</a:t>
            </a:r>
            <a:r>
              <a:rPr lang="ko-KR" altLang="en-US" sz="1400" b="1" dirty="0"/>
              <a:t> 어디 갔을까</a:t>
            </a:r>
            <a:r>
              <a:rPr lang="en-US" altLang="ko-KR" sz="1400" b="1" dirty="0"/>
              <a:t>?</a:t>
            </a:r>
          </a:p>
          <a:p>
            <a:pPr lvl="2"/>
            <a:r>
              <a:rPr lang="ko-KR" altLang="en-US" sz="1400" b="1" dirty="0"/>
              <a:t>사용자정의 플러그인 저장소 운영</a:t>
            </a:r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 b="1" dirty="0"/>
              <a:t>레이어 다루기</a:t>
            </a:r>
          </a:p>
          <a:p>
            <a:pPr lvl="1"/>
            <a:r>
              <a:rPr lang="ko-KR" altLang="en-US" sz="1400" b="1" dirty="0"/>
              <a:t>공간인덱스와 피라미드 생성</a:t>
            </a:r>
          </a:p>
          <a:p>
            <a:pPr lvl="1"/>
            <a:r>
              <a:rPr lang="en-US" altLang="ko-KR" sz="1400" b="1" dirty="0"/>
              <a:t>TMS </a:t>
            </a:r>
            <a:r>
              <a:rPr lang="ko-KR" altLang="en-US" sz="1400" b="1" dirty="0"/>
              <a:t>레이어를 배경지도로 활용하기</a:t>
            </a:r>
          </a:p>
          <a:p>
            <a:pPr lvl="1"/>
            <a:r>
              <a:rPr lang="ko-KR" altLang="en-US" sz="1400" b="1" dirty="0"/>
              <a:t>레이어 스타일 저장</a:t>
            </a:r>
            <a:r>
              <a:rPr lang="en-US" altLang="ko-KR" sz="1400" b="1" dirty="0"/>
              <a:t>(QML, SLD)</a:t>
            </a:r>
          </a:p>
          <a:p>
            <a:pPr lvl="1"/>
            <a:r>
              <a:rPr lang="en-US" altLang="ko-KR" sz="1400" b="1" dirty="0"/>
              <a:t>OGC </a:t>
            </a:r>
            <a:r>
              <a:rPr lang="ko-KR" altLang="en-US" sz="1400" b="1" dirty="0"/>
              <a:t>서비스 활용</a:t>
            </a:r>
            <a:r>
              <a:rPr lang="en-US" altLang="ko-KR" sz="1400" b="1" dirty="0"/>
              <a:t>(WMS, WFS, WMTS)</a:t>
            </a:r>
          </a:p>
          <a:p>
            <a:pPr lvl="1"/>
            <a:r>
              <a:rPr lang="en-US" altLang="ko-KR" sz="1400" b="1" dirty="0"/>
              <a:t>MySQL(</a:t>
            </a:r>
            <a:r>
              <a:rPr lang="en-US" altLang="ko-KR" sz="1400" b="1" dirty="0" err="1"/>
              <a:t>MariaDB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레이어 추가하기</a:t>
            </a:r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 b="1" dirty="0"/>
              <a:t>벡터 데이터</a:t>
            </a:r>
          </a:p>
          <a:p>
            <a:pPr lvl="1"/>
            <a:r>
              <a:rPr lang="en-US" altLang="ko-KR" sz="1400" b="1" dirty="0"/>
              <a:t>Shapefile vs </a:t>
            </a:r>
            <a:r>
              <a:rPr lang="en-US" altLang="ko-KR" sz="1400" b="1" dirty="0" err="1"/>
              <a:t>GeoPackage</a:t>
            </a:r>
            <a:endParaRPr lang="en-US" altLang="ko-KR" sz="1400" b="1" dirty="0"/>
          </a:p>
          <a:p>
            <a:pPr lvl="1"/>
            <a:r>
              <a:rPr lang="ko-KR" altLang="en-US" sz="1400" b="1" dirty="0" err="1"/>
              <a:t>지오패키지</a:t>
            </a:r>
            <a:r>
              <a:rPr lang="ko-KR" altLang="en-US" sz="1400" b="1" dirty="0"/>
              <a:t> 변환하기</a:t>
            </a:r>
          </a:p>
          <a:p>
            <a:pPr lvl="1"/>
            <a:r>
              <a:rPr lang="ko-KR" altLang="en-US" sz="1400" b="1" dirty="0"/>
              <a:t>벡터 레이어의 한글 문제</a:t>
            </a:r>
            <a:endParaRPr lang="en-US" altLang="ko-KR" sz="1400" b="1" dirty="0"/>
          </a:p>
          <a:p>
            <a:pPr lvl="1"/>
            <a:r>
              <a:rPr lang="ko-KR" altLang="en-US" sz="1400" b="1" dirty="0"/>
              <a:t>필드 계산기에서의 도형 함수</a:t>
            </a:r>
          </a:p>
          <a:p>
            <a:pPr lvl="1"/>
            <a:r>
              <a:rPr lang="ko-KR" altLang="en-US" sz="1400" b="1" dirty="0"/>
              <a:t>필드 통계</a:t>
            </a:r>
          </a:p>
          <a:p>
            <a:pPr lvl="1"/>
            <a:r>
              <a:rPr lang="ko-KR" altLang="en-US" sz="1400" b="1" dirty="0"/>
              <a:t>필드의 순서와 유형 조정</a:t>
            </a:r>
          </a:p>
          <a:p>
            <a:pPr lvl="1"/>
            <a:r>
              <a:rPr lang="ko-KR" altLang="en-US" sz="1400" b="1" dirty="0"/>
              <a:t>내보내기의 다양한 옵션</a:t>
            </a:r>
          </a:p>
          <a:p>
            <a:pPr lvl="1"/>
            <a:r>
              <a:rPr lang="ko-KR" altLang="en-US" sz="1400" b="1" dirty="0"/>
              <a:t>편집 옵션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스냅을 활용하여 편집 오류 줄이기</a:t>
            </a:r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0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레이어 다루기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60" y="5258410"/>
            <a:ext cx="1713513" cy="912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30884AE-2BB9-472A-89A3-05DE417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57" y="5390431"/>
            <a:ext cx="2219614" cy="78037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4714" y="6394207"/>
            <a:ext cx="3102790" cy="270482"/>
            <a:chOff x="4736626" y="6524322"/>
            <a:chExt cx="3102790" cy="270482"/>
          </a:xfrm>
        </p:grpSpPr>
        <p:sp>
          <p:nvSpPr>
            <p:cNvPr id="14" name="직사각형 13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ea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  <a:ea typeface="+mn-ea"/>
                </a:rPr>
                <a:t>Commons License CC-BY-NC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16" name="부제목 4"/>
          <p:cNvSpPr>
            <a:spLocks noGrp="1"/>
          </p:cNvSpPr>
          <p:nvPr>
            <p:ph type="subTitle" idx="1"/>
          </p:nvPr>
        </p:nvSpPr>
        <p:spPr>
          <a:xfrm>
            <a:off x="1238250" y="2779852"/>
            <a:ext cx="7429500" cy="1655762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28727"/>
          <a:stretch/>
        </p:blipFill>
        <p:spPr>
          <a:xfrm>
            <a:off x="1616198" y="2699941"/>
            <a:ext cx="6673604" cy="21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28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816" y="1286488"/>
            <a:ext cx="8317146" cy="518929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공간인덱스와 피라미드 생성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대용량 벡터 레이어의 </a:t>
            </a:r>
            <a:r>
              <a:rPr lang="ko-KR" altLang="en-US" dirty="0" err="1" smtClean="0"/>
              <a:t>렌더링</a:t>
            </a:r>
            <a:r>
              <a:rPr lang="ko-KR" altLang="en-US" dirty="0" smtClean="0"/>
              <a:t> 성능을 향상하려면 </a:t>
            </a:r>
            <a:r>
              <a:rPr lang="ko-KR" altLang="en-US" dirty="0" smtClean="0">
                <a:solidFill>
                  <a:schemeClr val="accent1"/>
                </a:solidFill>
              </a:rPr>
              <a:t>공간 인덱스</a:t>
            </a:r>
            <a:r>
              <a:rPr lang="ko-KR" altLang="en-US" dirty="0" smtClean="0"/>
              <a:t>를 생성하자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9121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285" y="1286488"/>
            <a:ext cx="8601429" cy="520382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공간인덱스와 피라미드 생성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/>
              <a:t>대용량 </a:t>
            </a:r>
            <a:r>
              <a:rPr lang="ko-KR" altLang="en-US" dirty="0" smtClean="0"/>
              <a:t>래스터 레이어의 </a:t>
            </a:r>
            <a:r>
              <a:rPr lang="ko-KR" altLang="en-US" dirty="0" err="1"/>
              <a:t>렌더링</a:t>
            </a:r>
            <a:r>
              <a:rPr lang="ko-KR" altLang="en-US" dirty="0"/>
              <a:t> 성능을 향상하려면 </a:t>
            </a:r>
            <a:r>
              <a:rPr lang="ko-KR" altLang="en-US" dirty="0" smtClean="0">
                <a:solidFill>
                  <a:schemeClr val="accent1"/>
                </a:solidFill>
              </a:rPr>
              <a:t>피라미드</a:t>
            </a:r>
            <a:r>
              <a:rPr lang="ko-KR" altLang="en-US" dirty="0" smtClean="0"/>
              <a:t>를 생성하자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22</a:t>
            </a:fld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D4A8F4B1-BD1F-40F5-AF40-E068EB088F96}"/>
              </a:ext>
            </a:extLst>
          </p:cNvPr>
          <p:cNvSpPr txBox="1"/>
          <p:nvPr/>
        </p:nvSpPr>
        <p:spPr>
          <a:xfrm>
            <a:off x="2803823" y="5044180"/>
            <a:ext cx="5304531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29756" indent="-282857" defTabSz="867623" eaLnBrk="0" fontAlgn="b" hangingPunct="0"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피라미드를 생성해도 분석도구에서는 원본 데이터를 사용합니다</a:t>
            </a:r>
            <a:r>
              <a:rPr lang="en-US" altLang="ko-KR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.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32" y="1196975"/>
            <a:ext cx="3705205" cy="370520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738632" y="6554272"/>
            <a:ext cx="4953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100" dirty="0" smtClean="0"/>
              <a:t>피라미드 이미지 출처</a:t>
            </a:r>
            <a:r>
              <a:rPr lang="en-US" altLang="ko-KR" sz="1100" dirty="0" smtClean="0"/>
              <a:t>: </a:t>
            </a:r>
            <a:r>
              <a:rPr lang="ko-KR" altLang="en-US" sz="1100" dirty="0" smtClean="0"/>
              <a:t>https</a:t>
            </a:r>
            <a:r>
              <a:rPr lang="ko-KR" altLang="en-US" sz="1100" dirty="0"/>
              <a:t>://en.wikipedia.org/wiki/Pyramid_(image_processing)</a:t>
            </a:r>
          </a:p>
        </p:txBody>
      </p:sp>
    </p:spTree>
    <p:extLst>
      <p:ext uri="{BB962C8B-B14F-4D97-AF65-F5344CB8AC3E}">
        <p14:creationId xmlns:p14="http://schemas.microsoft.com/office/powerpoint/2010/main" val="3696014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공간인덱스와 피라미드 생성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GDAL </a:t>
            </a:r>
            <a:r>
              <a:rPr lang="ko-KR" altLang="en-US" dirty="0" smtClean="0"/>
              <a:t>명령어를 사용하는 경우 적정 피라미드 레벨을 계산하는 방법을 알아보자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23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3947" y="1373590"/>
            <a:ext cx="924900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GeoTIFF </a:t>
            </a:r>
            <a:r>
              <a:rPr lang="ko-KR" altLang="en-US" sz="2000" b="1" dirty="0"/>
              <a:t>파일처럼 내부 피라미드 </a:t>
            </a:r>
            <a:r>
              <a:rPr lang="ko-KR" altLang="en-US" sz="2000" b="1" dirty="0" smtClean="0"/>
              <a:t>생성 가능한 포맷인 경우</a:t>
            </a:r>
            <a:endParaRPr lang="ko-KR" altLang="en-US" sz="2000" b="1" dirty="0"/>
          </a:p>
          <a:p>
            <a:r>
              <a:rPr lang="ko-KR" altLang="en-US" sz="2000" dirty="0"/>
              <a:t>      - gdaladdo -ro -r average explorer.tif 2 4 8 16 32 64</a:t>
            </a:r>
          </a:p>
          <a:p>
            <a:r>
              <a:rPr lang="ko-KR" altLang="en-US" sz="2000" dirty="0"/>
              <a:t>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외부 </a:t>
            </a:r>
            <a:r>
              <a:rPr lang="ko-KR" altLang="en-US" sz="2000" b="1" dirty="0"/>
              <a:t>피라미드(*.ovr) 파일을 생성하는 경우</a:t>
            </a:r>
          </a:p>
          <a:p>
            <a:r>
              <a:rPr lang="ko-KR" altLang="en-US" sz="2000" dirty="0"/>
              <a:t>      - gdaladdo -ro --config COMPRESS_OVERVIEW DEFLATE -r average explorer.tif 2 4 8 16 32 64</a:t>
            </a:r>
          </a:p>
          <a:p>
            <a:r>
              <a:rPr lang="ko-KR" altLang="en-US" sz="2000" dirty="0"/>
              <a:t>    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적정 </a:t>
            </a:r>
            <a:r>
              <a:rPr lang="ko-KR" altLang="en-US" sz="2000" b="1" dirty="0"/>
              <a:t>피라미드 레벨 </a:t>
            </a:r>
            <a:r>
              <a:rPr lang="ko-KR" altLang="en-US" sz="2000" b="1" dirty="0" smtClean="0"/>
              <a:t>계산 식</a:t>
            </a:r>
            <a:endParaRPr lang="ko-KR" altLang="en-US" sz="2000" b="1" dirty="0"/>
          </a:p>
          <a:p>
            <a:r>
              <a:rPr lang="ko-KR" altLang="en-US" sz="2000" dirty="0" smtClean="0"/>
              <a:t>      </a:t>
            </a:r>
            <a:r>
              <a:rPr lang="ko-KR" altLang="en-US" sz="2000" dirty="0"/>
              <a:t>- number of pyramids = log(pixelsize of image) / log(2) - log(pixelsize of tile) / log(2</a:t>
            </a:r>
            <a:r>
              <a:rPr lang="ko-KR" altLang="en-US" sz="2000" dirty="0" smtClean="0"/>
              <a:t>)</a:t>
            </a:r>
            <a:endParaRPr lang="en-US" altLang="ko-KR" sz="2000" dirty="0" smtClean="0"/>
          </a:p>
          <a:p>
            <a:endParaRPr lang="ko-KR" altLang="en-US" sz="2000" dirty="0"/>
          </a:p>
          <a:p>
            <a:r>
              <a:rPr lang="ko-KR" altLang="en-US" sz="2000" dirty="0"/>
              <a:t>      - </a:t>
            </a:r>
            <a:r>
              <a:rPr lang="ko-KR" altLang="en-US" sz="2000" dirty="0" smtClean="0"/>
              <a:t>예</a:t>
            </a:r>
            <a:r>
              <a:rPr lang="en-US" altLang="ko-KR" sz="2000" dirty="0" smtClean="0"/>
              <a:t>)</a:t>
            </a:r>
            <a:r>
              <a:rPr lang="ko-KR" altLang="en-US" sz="2000" dirty="0" smtClean="0"/>
              <a:t>가로 </a:t>
            </a:r>
            <a:r>
              <a:rPr lang="ko-KR" altLang="en-US" sz="2000" dirty="0"/>
              <a:t>픽셀 수 21600, 타일 크기가 256x256인 경우 다음 식에 대입하면</a:t>
            </a:r>
          </a:p>
          <a:p>
            <a:r>
              <a:rPr lang="ko-KR" altLang="en-US" sz="2000" dirty="0"/>
              <a:t>      - log(21600)/log(2) - log(256)/log(2) = 14.39874369 - 8 = 6.398743692 = 6레벨</a:t>
            </a:r>
          </a:p>
        </p:txBody>
      </p:sp>
    </p:spTree>
    <p:extLst>
      <p:ext uri="{BB962C8B-B14F-4D97-AF65-F5344CB8AC3E}">
        <p14:creationId xmlns:p14="http://schemas.microsoft.com/office/powerpoint/2010/main" val="73633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TMS </a:t>
            </a:r>
            <a:r>
              <a:rPr lang="ko-KR" altLang="en-US" dirty="0" smtClean="0"/>
              <a:t>레이어를 배경지도로 활용하기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XYZ Tiles: </a:t>
            </a:r>
            <a:r>
              <a:rPr lang="ko-KR" altLang="en-US" dirty="0" smtClean="0"/>
              <a:t>공개된 </a:t>
            </a:r>
            <a:r>
              <a:rPr lang="en-US" altLang="ko-KR" dirty="0" smtClean="0"/>
              <a:t>TMS </a:t>
            </a:r>
            <a:r>
              <a:rPr lang="ko-KR" altLang="en-US" dirty="0" smtClean="0"/>
              <a:t>서버</a:t>
            </a:r>
            <a:r>
              <a:rPr lang="en-US" altLang="ko-KR" dirty="0" smtClean="0"/>
              <a:t>(</a:t>
            </a:r>
            <a:r>
              <a:rPr lang="en-US" altLang="ko-KR" dirty="0"/>
              <a:t>ESPG:3857 </a:t>
            </a:r>
            <a:r>
              <a:rPr lang="ko-KR" altLang="en-US" dirty="0" err="1"/>
              <a:t>좌표계를</a:t>
            </a:r>
            <a:r>
              <a:rPr lang="ko-KR" altLang="en-US" dirty="0"/>
              <a:t> </a:t>
            </a:r>
            <a:r>
              <a:rPr lang="ko-KR" altLang="en-US" dirty="0" smtClean="0"/>
              <a:t>사용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</a:t>
            </a:r>
            <a:r>
              <a:rPr lang="en-US" altLang="ko-KR" dirty="0"/>
              <a:t> </a:t>
            </a:r>
            <a:r>
              <a:rPr lang="ko-KR" altLang="en-US" dirty="0" smtClean="0"/>
              <a:t>배경지도로 활용해 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24</a:t>
            </a:fld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3" y="1373738"/>
            <a:ext cx="9341654" cy="496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59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TMS </a:t>
            </a:r>
            <a:r>
              <a:rPr lang="ko-KR" altLang="en-US" dirty="0"/>
              <a:t>레이어를 배경지도로 활용하기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err="1" smtClean="0"/>
              <a:t>브이월드</a:t>
            </a:r>
            <a:r>
              <a:rPr lang="en-US" altLang="ko-KR" dirty="0" smtClean="0"/>
              <a:t>(</a:t>
            </a:r>
            <a:r>
              <a:rPr lang="en-US" altLang="ko-KR" dirty="0" smtClean="0">
                <a:hlinkClick r:id="rId2"/>
              </a:rPr>
              <a:t>https</a:t>
            </a:r>
            <a:r>
              <a:rPr lang="en-US" altLang="ko-KR" dirty="0">
                <a:hlinkClick r:id="rId2"/>
              </a:rPr>
              <a:t>://</a:t>
            </a:r>
            <a:r>
              <a:rPr lang="en-US" altLang="ko-KR" dirty="0" smtClean="0">
                <a:hlinkClick r:id="rId2"/>
              </a:rPr>
              <a:t>map.vworld.kr</a:t>
            </a:r>
            <a:r>
              <a:rPr lang="en-US" altLang="ko-KR" dirty="0" smtClean="0"/>
              <a:t>), </a:t>
            </a:r>
            <a:r>
              <a:rPr lang="ko-KR" altLang="en-US" dirty="0" err="1" smtClean="0"/>
              <a:t>오픈스트리트맵</a:t>
            </a:r>
            <a:r>
              <a:rPr lang="en-US" altLang="ko-KR" dirty="0"/>
              <a:t>(</a:t>
            </a:r>
            <a:r>
              <a:rPr lang="en-US" altLang="ko-KR" dirty="0">
                <a:hlinkClick r:id="rId3"/>
              </a:rPr>
              <a:t>https://</a:t>
            </a:r>
            <a:r>
              <a:rPr lang="en-US" altLang="ko-KR" dirty="0" smtClean="0">
                <a:hlinkClick r:id="rId3"/>
              </a:rPr>
              <a:t>www.openstreetmap.org</a:t>
            </a:r>
            <a:r>
              <a:rPr lang="en-US" altLang="ko-KR" dirty="0" smtClean="0"/>
              <a:t>) </a:t>
            </a:r>
            <a:r>
              <a:rPr lang="ko-KR" altLang="en-US" dirty="0" smtClean="0"/>
              <a:t>연결 </a:t>
            </a:r>
            <a:endParaRPr lang="en-US" altLang="ko-KR" dirty="0" smtClean="0"/>
          </a:p>
          <a:p>
            <a:r>
              <a:rPr lang="ko-KR" altLang="en-US" dirty="0" err="1" smtClean="0"/>
              <a:t>웹브라우저</a:t>
            </a:r>
            <a:r>
              <a:rPr lang="ko-KR" altLang="en-US" dirty="0" smtClean="0"/>
              <a:t> 개발자 </a:t>
            </a:r>
            <a:r>
              <a:rPr lang="ko-KR" altLang="en-US" dirty="0" err="1" smtClean="0"/>
              <a:t>도구창</a:t>
            </a:r>
            <a:r>
              <a:rPr lang="en-US" altLang="ko-KR" dirty="0" smtClean="0"/>
              <a:t>[Ct</a:t>
            </a:r>
            <a:r>
              <a:rPr lang="ko-KR" altLang="en-US" dirty="0" smtClean="0"/>
              <a:t>기</a:t>
            </a:r>
            <a:r>
              <a:rPr lang="en-US" altLang="ko-KR" dirty="0" smtClean="0"/>
              <a:t> + Shift + I] </a:t>
            </a:r>
            <a:r>
              <a:rPr lang="ko-KR" altLang="en-US" dirty="0" smtClean="0"/>
              <a:t>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25</a:t>
            </a:fld>
            <a:endParaRPr kumimoji="1"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74488" y="4240070"/>
            <a:ext cx="902166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dirty="0" smtClean="0"/>
              <a:t>VWorld: </a:t>
            </a:r>
          </a:p>
          <a:p>
            <a:pPr marL="628595" lvl="1" indent="-1714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4"/>
              </a:rPr>
              <a:t>https://xdworld.vworld.kr/2d/Base/service/{z}/{x}/{y}.</a:t>
            </a:r>
            <a:r>
              <a:rPr lang="en-US" altLang="ko-KR" dirty="0" smtClean="0">
                <a:hlinkClick r:id="rId4"/>
              </a:rPr>
              <a:t>png</a:t>
            </a:r>
            <a:endParaRPr lang="en-US" altLang="ko-KR" dirty="0" smtClean="0"/>
          </a:p>
          <a:p>
            <a:pPr marL="628595" lvl="1" indent="-1714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5"/>
              </a:rPr>
              <a:t>https://xdworld.vworld.kr/2d/gray/service/{z}/{x}/{y}.</a:t>
            </a:r>
            <a:r>
              <a:rPr lang="en-US" altLang="ko-KR" dirty="0" smtClean="0">
                <a:hlinkClick r:id="rId5"/>
              </a:rPr>
              <a:t>png</a:t>
            </a:r>
            <a:endParaRPr lang="en-US" altLang="ko-KR" dirty="0" smtClean="0"/>
          </a:p>
          <a:p>
            <a:pPr marL="628595" lvl="1" indent="-1714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6"/>
              </a:rPr>
              <a:t>https://xdworld.vworld.kr/2d/Satellite/service/{z}/{x}/{y}.</a:t>
            </a:r>
            <a:r>
              <a:rPr lang="en-US" altLang="ko-KR" dirty="0" smtClean="0">
                <a:hlinkClick r:id="rId6"/>
              </a:rPr>
              <a:t>jpeg</a:t>
            </a:r>
            <a:endParaRPr lang="en-US" altLang="ko-KR" dirty="0" smtClean="0"/>
          </a:p>
          <a:p>
            <a:pPr marL="628595" lvl="1" indent="-171450">
              <a:buFont typeface="Arial" panose="020B0604020202020204" pitchFamily="34" charset="0"/>
              <a:buChar char="•"/>
            </a:pPr>
            <a:r>
              <a:rPr lang="en-US" altLang="ko-KR" dirty="0">
                <a:hlinkClick r:id="rId7"/>
              </a:rPr>
              <a:t>https://xdworld.vworld.kr/2d/Hybrid/service/{z}/{x}/{y}.</a:t>
            </a:r>
            <a:r>
              <a:rPr lang="en-US" altLang="ko-KR" dirty="0" smtClean="0">
                <a:hlinkClick r:id="rId7"/>
              </a:rPr>
              <a:t>png</a:t>
            </a:r>
            <a:endParaRPr lang="en-US" altLang="ko-KR" dirty="0" smtClean="0"/>
          </a:p>
          <a:p>
            <a:pPr marL="628595" lvl="1" indent="-171450">
              <a:buFont typeface="Arial" panose="020B0604020202020204" pitchFamily="34" charset="0"/>
              <a:buChar char="•"/>
            </a:pPr>
            <a:endParaRPr lang="en-US" altLang="ko-KR" sz="1200" dirty="0" smtClean="0"/>
          </a:p>
          <a:p>
            <a:pPr marL="171450" indent="-171450">
              <a:buFont typeface="Wingdings" panose="05000000000000000000" pitchFamily="2" charset="2"/>
              <a:buChar char="v"/>
            </a:pPr>
            <a:r>
              <a:rPr lang="en-US" altLang="ko-KR" sz="1200" dirty="0" err="1" smtClean="0"/>
              <a:t>OpenStreetMap</a:t>
            </a:r>
            <a:r>
              <a:rPr lang="en-US" altLang="ko-KR" sz="1200" dirty="0" smtClean="0"/>
              <a:t>:</a:t>
            </a:r>
          </a:p>
          <a:p>
            <a:pPr marL="628595" lvl="1" indent="-171450">
              <a:buFont typeface="Arial" panose="020B0604020202020204" pitchFamily="34" charset="0"/>
              <a:buChar char="•"/>
            </a:pPr>
            <a:r>
              <a:rPr lang="en-US" altLang="ko-KR" sz="1200" dirty="0"/>
              <a:t>https://tile.openstreetmap.org/{z}/{x}/{y}.png</a:t>
            </a:r>
            <a:endParaRPr lang="ko-KR" altLang="en-US" sz="1200" dirty="0"/>
          </a:p>
          <a:p>
            <a:pPr marL="628595" lvl="1" indent="-171450">
              <a:buFont typeface="Arial" panose="020B0604020202020204" pitchFamily="34" charset="0"/>
              <a:buChar char="•"/>
            </a:pPr>
            <a:endParaRPr lang="ko-KR" altLang="en-US" sz="12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8"/>
          <a:srcRect t="16239"/>
          <a:stretch/>
        </p:blipFill>
        <p:spPr>
          <a:xfrm>
            <a:off x="1965587" y="1460443"/>
            <a:ext cx="5839470" cy="259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35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73" y="1373738"/>
            <a:ext cx="9341654" cy="4962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TMS </a:t>
            </a:r>
            <a:r>
              <a:rPr lang="ko-KR" altLang="en-US" dirty="0"/>
              <a:t>레이어를 배경지도로 활용하기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탐색기</a:t>
            </a:r>
            <a:r>
              <a:rPr lang="en-US" altLang="ko-KR" dirty="0" smtClean="0"/>
              <a:t>] – [XYZ Tiles] </a:t>
            </a:r>
            <a:r>
              <a:rPr lang="ko-KR" altLang="en-US" dirty="0" smtClean="0"/>
              <a:t>선택 후 팝업 메뉴에서 </a:t>
            </a:r>
            <a:r>
              <a:rPr lang="en-US" altLang="ko-KR" dirty="0" smtClean="0"/>
              <a:t>[</a:t>
            </a:r>
            <a:r>
              <a:rPr lang="ko-KR" altLang="en-US" dirty="0" smtClean="0"/>
              <a:t>새 연결</a:t>
            </a:r>
            <a:r>
              <a:rPr lang="en-US" altLang="ko-KR" dirty="0" smtClean="0"/>
              <a:t>…]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26</a:t>
            </a:fld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1091" y="2601871"/>
            <a:ext cx="5294864" cy="3225401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endCxn id="14" idx="3"/>
          </p:cNvCxnSpPr>
          <p:nvPr/>
        </p:nvCxnSpPr>
        <p:spPr bwMode="auto">
          <a:xfrm flipH="1" flipV="1">
            <a:off x="6415955" y="4214572"/>
            <a:ext cx="1227621" cy="44208"/>
          </a:xfrm>
          <a:prstGeom prst="straightConnector1">
            <a:avLst/>
          </a:prstGeom>
          <a:noFill/>
          <a:ln w="9525" algn="ctr">
            <a:solidFill>
              <a:srgbClr val="FF0000"/>
            </a:solidFill>
            <a:round/>
            <a:headEnd/>
            <a:tailEnd type="triangl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9218665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스타일 저장</a:t>
            </a:r>
            <a:r>
              <a:rPr lang="en-US" altLang="ko-KR" dirty="0"/>
              <a:t>(</a:t>
            </a:r>
            <a:r>
              <a:rPr lang="en-US" altLang="ko-KR" dirty="0" smtClean="0"/>
              <a:t>QML)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특정 레이어의 내가 설정한 스타일을 기본스타일로 지정하거나 공유해 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27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915" y="1625604"/>
            <a:ext cx="8956236" cy="47580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124" y="1336236"/>
            <a:ext cx="4975204" cy="418552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99" y="3569553"/>
            <a:ext cx="3429397" cy="261906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gray">
          <a:xfrm>
            <a:off x="5587439" y="4364871"/>
            <a:ext cx="1298347" cy="1156892"/>
          </a:xfrm>
          <a:prstGeom prst="rect">
            <a:avLst/>
          </a:prstGeom>
          <a:noFill/>
          <a:ln w="38100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4061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레이어 스타일 </a:t>
            </a:r>
            <a:r>
              <a:rPr lang="ko-KR" altLang="en-US" dirty="0" smtClean="0"/>
              <a:t>저장</a:t>
            </a:r>
            <a:r>
              <a:rPr lang="en-US" altLang="ko-KR" dirty="0" smtClean="0"/>
              <a:t>(SLD)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GeoServer </a:t>
            </a:r>
            <a:r>
              <a:rPr lang="ko-KR" altLang="en-US" dirty="0" smtClean="0"/>
              <a:t>등 </a:t>
            </a:r>
            <a:r>
              <a:rPr lang="en-US" altLang="ko-KR" dirty="0" smtClean="0"/>
              <a:t>OGC WMS </a:t>
            </a:r>
            <a:r>
              <a:rPr lang="ko-KR" altLang="en-US" dirty="0" smtClean="0"/>
              <a:t>서버의 레이어에 적용하려면 </a:t>
            </a:r>
            <a:r>
              <a:rPr lang="en-US" altLang="ko-KR" dirty="0" smtClean="0"/>
              <a:t>SLD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28</a:t>
            </a:fld>
            <a:endParaRPr kumimoji="1"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932" y="1365114"/>
            <a:ext cx="5158258" cy="39394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350" y="2167278"/>
            <a:ext cx="5280921" cy="4221575"/>
          </a:xfrm>
          <a:prstGeom prst="rect">
            <a:avLst/>
          </a:prstGeom>
        </p:spPr>
      </p:pic>
      <p:pic>
        <p:nvPicPr>
          <p:cNvPr id="11" name="Picture 8" descr="geoserver-logo-1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465929" y="2506923"/>
            <a:ext cx="1996342" cy="633401"/>
          </a:xfrm>
          <a:prstGeom prst="rect">
            <a:avLst/>
          </a:prstGeom>
        </p:spPr>
      </p:pic>
      <p:pic>
        <p:nvPicPr>
          <p:cNvPr id="12" name="Picture 23" descr="banner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632643" y="3248794"/>
            <a:ext cx="1743059" cy="4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977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985" y="1763125"/>
            <a:ext cx="8478653" cy="450428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OGC </a:t>
            </a:r>
            <a:r>
              <a:rPr lang="ko-KR" altLang="en-US" dirty="0"/>
              <a:t>서비스 활용</a:t>
            </a:r>
            <a:r>
              <a:rPr lang="en-US" altLang="ko-KR" dirty="0"/>
              <a:t>(WMS, WFS, WMTS)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b="0" dirty="0"/>
              <a:t>https://www.vworld.kr/dev/v4dv_wmsguide2_s001.do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29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1270" y="1404438"/>
            <a:ext cx="5064172" cy="4239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10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목차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3575" y="697167"/>
            <a:ext cx="9408587" cy="5479799"/>
          </a:xfrm>
        </p:spPr>
        <p:txBody>
          <a:bodyPr numCol="2">
            <a:no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래스터 </a:t>
            </a:r>
            <a:r>
              <a:rPr lang="ko-KR" altLang="en-US" sz="2000" b="1" dirty="0"/>
              <a:t>데이터</a:t>
            </a:r>
          </a:p>
          <a:p>
            <a:pPr lvl="1"/>
            <a:r>
              <a:rPr lang="ko-KR" altLang="en-US" sz="1400" b="1" dirty="0"/>
              <a:t>래스터 분석 시 유의사항</a:t>
            </a:r>
          </a:p>
          <a:p>
            <a:pPr lvl="1"/>
            <a:r>
              <a:rPr lang="en-US" altLang="ko-KR" sz="1400" b="1" dirty="0" err="1"/>
              <a:t>NoData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및 </a:t>
            </a:r>
            <a:r>
              <a:rPr lang="en-US" altLang="ko-KR" sz="1400" b="1" dirty="0" err="1"/>
              <a:t>NoData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적용</a:t>
            </a:r>
          </a:p>
          <a:p>
            <a:pPr lvl="1"/>
            <a:r>
              <a:rPr lang="ko-KR" altLang="en-US" sz="1400" b="1" dirty="0"/>
              <a:t>내보내기 </a:t>
            </a:r>
            <a:r>
              <a:rPr lang="en-US" altLang="ko-KR" sz="1400" b="1" dirty="0"/>
              <a:t>– </a:t>
            </a:r>
            <a:r>
              <a:rPr lang="ko-KR" altLang="en-US" sz="1400" b="1" dirty="0"/>
              <a:t>원본 </a:t>
            </a:r>
            <a:r>
              <a:rPr lang="ko-KR" altLang="en-US" sz="1400" b="1" dirty="0" err="1"/>
              <a:t>셀값</a:t>
            </a:r>
            <a:r>
              <a:rPr lang="ko-KR" altLang="en-US" sz="1400" b="1" dirty="0"/>
              <a:t> 유형에 따른 </a:t>
            </a:r>
            <a:r>
              <a:rPr lang="ko-KR" altLang="en-US" sz="1400" b="1" dirty="0" err="1"/>
              <a:t>리샘플링</a:t>
            </a: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sz="2000" b="1" dirty="0"/>
              <a:t>공간처리 및 분석</a:t>
            </a:r>
          </a:p>
          <a:p>
            <a:pPr lvl="1"/>
            <a:r>
              <a:rPr lang="ko-KR" altLang="en-US" sz="1400" b="1" dirty="0"/>
              <a:t>분석도구 환경설정</a:t>
            </a:r>
          </a:p>
          <a:p>
            <a:pPr lvl="1"/>
            <a:r>
              <a:rPr lang="ko-KR" altLang="en-US" sz="1400" b="1" dirty="0"/>
              <a:t>버퍼 분석의 이해</a:t>
            </a:r>
          </a:p>
          <a:p>
            <a:pPr lvl="1"/>
            <a:r>
              <a:rPr lang="ko-KR" altLang="en-US" sz="1400" b="1" dirty="0"/>
              <a:t>다양한 버퍼 옵션</a:t>
            </a:r>
          </a:p>
          <a:p>
            <a:pPr lvl="1"/>
            <a:r>
              <a:rPr lang="ko-KR" altLang="en-US" sz="1400" b="1" dirty="0"/>
              <a:t>경위도 데이터의 지형분석</a:t>
            </a:r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  <a:p>
            <a:pPr>
              <a:buFont typeface="Wingdings" panose="05000000000000000000" pitchFamily="2" charset="2"/>
              <a:buChar char="v"/>
            </a:pPr>
            <a:endParaRPr lang="ko-KR" altLang="en-US" sz="1400" b="1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095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26" y="1523767"/>
            <a:ext cx="6681800" cy="399788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807" y="2572854"/>
            <a:ext cx="6220765" cy="38609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MySQL(</a:t>
            </a:r>
            <a:r>
              <a:rPr lang="en-US" altLang="ko-KR" dirty="0" err="1"/>
              <a:t>MariaDB</a:t>
            </a:r>
            <a:r>
              <a:rPr lang="en-US" altLang="ko-KR" dirty="0"/>
              <a:t>) </a:t>
            </a:r>
            <a:r>
              <a:rPr lang="ko-KR" altLang="en-US" dirty="0"/>
              <a:t>레이어 추가하기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데이터 원본 관리자</a:t>
            </a:r>
            <a:r>
              <a:rPr lang="en-US" altLang="ko-KR" dirty="0" smtClean="0"/>
              <a:t>] – [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] </a:t>
            </a:r>
            <a:r>
              <a:rPr lang="ko-KR" altLang="en-US" dirty="0" smtClean="0"/>
              <a:t>탭의 데이터베이스 선택 후 레이어를 추가할 수 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5530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ko-KR" altLang="en-US" dirty="0" smtClean="0"/>
              <a:t>데이터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60" y="5258410"/>
            <a:ext cx="1713513" cy="912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30884AE-2BB9-472A-89A3-05DE417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57" y="5390431"/>
            <a:ext cx="2219614" cy="78037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4714" y="6394207"/>
            <a:ext cx="3102790" cy="270482"/>
            <a:chOff x="4736626" y="6524322"/>
            <a:chExt cx="3102790" cy="270482"/>
          </a:xfrm>
        </p:grpSpPr>
        <p:sp>
          <p:nvSpPr>
            <p:cNvPr id="14" name="직사각형 13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ea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  <a:ea typeface="+mn-ea"/>
                </a:rPr>
                <a:t>Commons License CC-BY-NC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16" name="부제목 4"/>
          <p:cNvSpPr>
            <a:spLocks noGrp="1"/>
          </p:cNvSpPr>
          <p:nvPr>
            <p:ph type="subTitle" idx="1"/>
          </p:nvPr>
        </p:nvSpPr>
        <p:spPr>
          <a:xfrm>
            <a:off x="1238250" y="2779852"/>
            <a:ext cx="7429500" cy="1655762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28727"/>
          <a:stretch/>
        </p:blipFill>
        <p:spPr>
          <a:xfrm>
            <a:off x="1616198" y="2699941"/>
            <a:ext cx="6673604" cy="21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09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32</a:t>
            </a:fld>
            <a:endParaRPr kumimoji="1"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Shapefile vs </a:t>
            </a:r>
            <a:r>
              <a:rPr lang="en-US" altLang="ko-KR" dirty="0" err="1"/>
              <a:t>GeoPackage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167149" y="727587"/>
            <a:ext cx="9495010" cy="43936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Shapefile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지리적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지형지물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공간정보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관련 속성정보를 저장하기 위한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벡터 데이터 형식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Esri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데스크탑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GIS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소프트웨어와 사용하기 위해 도입된 자료형식이었으나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1998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년에 자료구조를 공개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Esri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Shapefile Technical Description, July 1998)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벡터의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원시 데이터 유형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포인트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라인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폴리곤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사용함으로써 자료구조 측면에서 단순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위상구조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(topology)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관한 정보를 저장하지는 못함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 파일에는 한가지 피처 유형만으로 구성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해야 함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542925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 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예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라인 피처와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폴리곤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피처를 섞어서 단일 파일에 저장할 수 없음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다수의 파일로 구성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파일은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확장자로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구분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 크기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(2GB),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필드 길이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(10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바이트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문자열필드 값 길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(254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바이트</a:t>
            </a:r>
            <a:r>
              <a:rPr lang="en-US" altLang="ko-KR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제약</a:t>
            </a:r>
            <a:endParaRPr lang="en-US" altLang="ko-KR" dirty="0" smtClean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Shapefile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구성 파일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6188578"/>
              </p:ext>
            </p:extLst>
          </p:nvPr>
        </p:nvGraphicFramePr>
        <p:xfrm>
          <a:off x="933450" y="4304618"/>
          <a:ext cx="7334250" cy="2162176"/>
        </p:xfrm>
        <a:graphic>
          <a:graphicData uri="http://schemas.openxmlformats.org/drawingml/2006/table">
            <a:tbl>
              <a:tblPr firstRow="1" bandRow="1"/>
              <a:tblGrid>
                <a:gridCol w="108585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27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049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70272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 err="1"/>
                        <a:t>확장자</a:t>
                      </a:r>
                      <a:endParaRPr lang="ko-KR" altLang="en-US" sz="11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 err="1"/>
                        <a:t>확장자</a:t>
                      </a:r>
                      <a:endParaRPr lang="ko-KR" altLang="en-US" sz="1100" b="1" dirty="0"/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/>
                        <a:t>내용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B9BD5">
                        <a:lumMod val="20000"/>
                        <a:lumOff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0272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shp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0" dirty="0"/>
                        <a:t>피처의 기하학적 공간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ko-KR" altLang="en-US" sz="1100" b="0" dirty="0"/>
                        <a:t>좌표 자료 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ixs</a:t>
                      </a:r>
                      <a:endParaRPr lang="ko-KR" altLang="en-US" sz="1100" b="1" dirty="0"/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0" dirty="0" err="1"/>
                        <a:t>읽고쓰기</a:t>
                      </a:r>
                      <a:r>
                        <a:rPr lang="ko-KR" altLang="en-US" sz="1100" b="0" dirty="0"/>
                        <a:t> 데이터의 </a:t>
                      </a:r>
                      <a:r>
                        <a:rPr lang="ko-KR" altLang="en-US" sz="1100" b="0" dirty="0" err="1"/>
                        <a:t>지오코딩</a:t>
                      </a:r>
                      <a:r>
                        <a:rPr lang="ko-KR" altLang="en-US" sz="1100" b="0" dirty="0"/>
                        <a:t> 인덱스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70272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shx</a:t>
                      </a:r>
                      <a:r>
                        <a:rPr lang="en-US" altLang="ko-KR" sz="1100" b="1" dirty="0"/>
                        <a:t> 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0" dirty="0"/>
                        <a:t>피처의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ko-KR" altLang="en-US" sz="1100" b="0" dirty="0"/>
                        <a:t>위치 색인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ko-KR" altLang="en-US" sz="1100" b="0" dirty="0"/>
                        <a:t>전방</a:t>
                      </a:r>
                      <a:r>
                        <a:rPr lang="en-US" altLang="ko-KR" sz="1100" b="0" dirty="0"/>
                        <a:t>/</a:t>
                      </a:r>
                      <a:r>
                        <a:rPr lang="ko-KR" altLang="en-US" sz="1100" b="0" dirty="0"/>
                        <a:t>후방 검색</a:t>
                      </a:r>
                      <a:r>
                        <a:rPr lang="en-US" altLang="ko-KR" sz="1100" b="0" dirty="0"/>
                        <a:t>)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mxs</a:t>
                      </a:r>
                      <a:endParaRPr lang="ko-KR" altLang="en-US" sz="1100" b="1" dirty="0"/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0" dirty="0"/>
                        <a:t>ODB </a:t>
                      </a:r>
                      <a:r>
                        <a:rPr lang="ko-KR" altLang="en-US" sz="1100" b="0" dirty="0"/>
                        <a:t>형식 데이터의 </a:t>
                      </a:r>
                      <a:r>
                        <a:rPr lang="ko-KR" altLang="en-US" sz="1100" b="0" dirty="0" err="1"/>
                        <a:t>지오코딩</a:t>
                      </a:r>
                      <a:r>
                        <a:rPr lang="ko-KR" altLang="en-US" sz="1100" b="0" dirty="0"/>
                        <a:t> 인덱스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70272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.dbf </a:t>
                      </a:r>
                      <a:r>
                        <a:rPr lang="en-US" altLang="ko-KR" sz="1100" b="1" dirty="0">
                          <a:solidFill>
                            <a:srgbClr val="FF0000"/>
                          </a:solidFill>
                        </a:rPr>
                        <a:t>*</a:t>
                      </a:r>
                      <a:endParaRPr lang="ko-KR" altLang="en-US" sz="11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0" dirty="0"/>
                        <a:t>속성 자료 </a:t>
                      </a:r>
                      <a:r>
                        <a:rPr lang="en-US" altLang="ko-KR" sz="1100" b="0" dirty="0"/>
                        <a:t>(</a:t>
                      </a:r>
                      <a:r>
                        <a:rPr lang="en-US" altLang="ko-KR" sz="1100" b="0" dirty="0" err="1"/>
                        <a:t>dBASE</a:t>
                      </a:r>
                      <a:r>
                        <a:rPr lang="en-US" altLang="ko-KR" sz="1100" b="0" dirty="0"/>
                        <a:t> IV </a:t>
                      </a:r>
                      <a:r>
                        <a:rPr lang="ko-KR" altLang="en-US" sz="1100" b="0" dirty="0"/>
                        <a:t>형식</a:t>
                      </a:r>
                      <a:r>
                        <a:rPr lang="en-US" altLang="ko-KR" sz="1100" b="0" dirty="0"/>
                        <a:t>)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000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atx</a:t>
                      </a:r>
                      <a:endParaRPr lang="ko-KR" altLang="en-US" sz="1100" b="1" dirty="0"/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 rowSpan="2"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0" dirty="0" err="1"/>
                        <a:t>Shapefile.columnname</a:t>
                      </a:r>
                      <a:r>
                        <a:rPr lang="en-US" altLang="ko-KR" sz="1100" b="0" dirty="0"/>
                        <a:t> </a:t>
                      </a:r>
                      <a:r>
                        <a:rPr lang="ko-KR" altLang="en-US" sz="1100" b="0" dirty="0"/>
                        <a:t>형식 </a:t>
                      </a:r>
                      <a:r>
                        <a:rPr lang="en-US" altLang="ko-KR" sz="1100" b="0" dirty="0"/>
                        <a:t>.dbf </a:t>
                      </a:r>
                      <a:r>
                        <a:rPr lang="ko-KR" altLang="en-US" sz="1100" b="0" dirty="0"/>
                        <a:t>파일의 속성 색인</a:t>
                      </a:r>
                      <a:r>
                        <a:rPr lang="en-US" altLang="ko-KR" sz="1100" b="0" baseline="0" dirty="0"/>
                        <a:t> 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70272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prj</a:t>
                      </a:r>
                      <a:endParaRPr lang="ko-KR" altLang="en-US" sz="11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0" dirty="0"/>
                        <a:t>투영 및 좌표체계 </a:t>
                      </a:r>
                      <a:r>
                        <a:rPr lang="en-US" altLang="ko-KR" sz="1100" b="0" dirty="0"/>
                        <a:t>(WKT </a:t>
                      </a:r>
                      <a:r>
                        <a:rPr lang="ko-KR" altLang="en-US" sz="1100" b="0" dirty="0"/>
                        <a:t>형식</a:t>
                      </a:r>
                      <a:r>
                        <a:rPr lang="en-US" altLang="ko-KR" sz="1100" b="0" dirty="0"/>
                        <a:t>)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sz="1100" b="1" dirty="0"/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70272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sbn</a:t>
                      </a:r>
                      <a:r>
                        <a:rPr lang="en-US" altLang="ko-KR" sz="1100" b="1" dirty="0"/>
                        <a:t> / .</a:t>
                      </a:r>
                      <a:r>
                        <a:rPr lang="en-US" altLang="ko-KR" sz="1100" b="1" dirty="0" err="1"/>
                        <a:t>sbx</a:t>
                      </a:r>
                      <a:endParaRPr lang="ko-KR" altLang="en-US" sz="11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0" dirty="0"/>
                        <a:t>피처의 공간 색인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.shp.xml</a:t>
                      </a:r>
                      <a:endParaRPr lang="ko-KR" altLang="en-US" sz="1100" b="1" dirty="0"/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0" dirty="0"/>
                        <a:t>메타 데이터 </a:t>
                      </a:r>
                      <a:r>
                        <a:rPr lang="en-US" altLang="ko-KR" sz="1100" b="0" dirty="0"/>
                        <a:t>(XML </a:t>
                      </a:r>
                      <a:r>
                        <a:rPr lang="ko-KR" altLang="en-US" sz="1100" b="0" dirty="0"/>
                        <a:t>스키마</a:t>
                      </a:r>
                      <a:r>
                        <a:rPr lang="en-US" altLang="ko-KR" sz="1100" b="0" dirty="0"/>
                        <a:t>)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70272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fbn</a:t>
                      </a:r>
                      <a:r>
                        <a:rPr lang="en-US" altLang="ko-KR" sz="1100" b="1" baseline="0" dirty="0"/>
                        <a:t> / .</a:t>
                      </a:r>
                      <a:r>
                        <a:rPr lang="en-US" altLang="ko-KR" sz="1100" b="1" baseline="0" dirty="0" err="1"/>
                        <a:t>fbx</a:t>
                      </a:r>
                      <a:endParaRPr lang="ko-KR" altLang="en-US" sz="11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0" dirty="0"/>
                        <a:t>읽기전용 피처의 공간 색인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cpg</a:t>
                      </a:r>
                      <a:endParaRPr lang="ko-KR" altLang="en-US" sz="1100" b="1" dirty="0"/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0" dirty="0"/>
                        <a:t>.dbf</a:t>
                      </a:r>
                      <a:r>
                        <a:rPr lang="ko-KR" altLang="en-US" sz="1100" b="0" baseline="0" dirty="0"/>
                        <a:t>의 </a:t>
                      </a:r>
                      <a:r>
                        <a:rPr lang="ko-KR" altLang="en-US" sz="1100" b="0" baseline="0" dirty="0" err="1"/>
                        <a:t>인코딩을</a:t>
                      </a:r>
                      <a:r>
                        <a:rPr lang="ko-KR" altLang="en-US" sz="1100" b="0" baseline="0" dirty="0"/>
                        <a:t> 명시한 코드페이지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70272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ain</a:t>
                      </a:r>
                      <a:r>
                        <a:rPr lang="en-US" altLang="ko-KR" sz="1100" b="1" dirty="0"/>
                        <a:t> / .</a:t>
                      </a:r>
                      <a:r>
                        <a:rPr lang="en-US" altLang="ko-KR" sz="1100" b="1" dirty="0" err="1"/>
                        <a:t>aih</a:t>
                      </a:r>
                      <a:endParaRPr lang="ko-KR" altLang="en-US" sz="11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100" b="0" dirty="0"/>
                        <a:t>사용중인 필드의 속성 색인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1" dirty="0"/>
                        <a:t>.</a:t>
                      </a:r>
                      <a:r>
                        <a:rPr lang="en-US" altLang="ko-KR" sz="1100" b="1" dirty="0" err="1"/>
                        <a:t>qix</a:t>
                      </a:r>
                      <a:endParaRPr lang="ko-KR" altLang="en-US" sz="1100" b="1" dirty="0"/>
                    </a:p>
                  </a:txBody>
                  <a:tcPr anchor="ctr">
                    <a:lnL w="28575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100" b="0" dirty="0" err="1"/>
                        <a:t>MapServer</a:t>
                      </a:r>
                      <a:r>
                        <a:rPr lang="en-US" altLang="ko-KR" sz="1100" b="0" dirty="0"/>
                        <a:t>,</a:t>
                      </a:r>
                      <a:r>
                        <a:rPr lang="en-US" altLang="ko-KR" sz="1100" b="0" baseline="0" dirty="0"/>
                        <a:t> GDAL </a:t>
                      </a:r>
                      <a:r>
                        <a:rPr lang="ko-KR" altLang="en-US" sz="1100" b="0" baseline="0" dirty="0"/>
                        <a:t>사용 </a:t>
                      </a:r>
                      <a:r>
                        <a:rPr lang="en-US" altLang="ko-KR" sz="1100" b="0" baseline="0" dirty="0" err="1"/>
                        <a:t>quadtree</a:t>
                      </a:r>
                      <a:r>
                        <a:rPr lang="en-US" altLang="ko-KR" sz="1100" b="0" baseline="0" dirty="0"/>
                        <a:t> </a:t>
                      </a:r>
                      <a:r>
                        <a:rPr lang="ko-KR" altLang="en-US" sz="1100" b="0" baseline="0" dirty="0"/>
                        <a:t>색인</a:t>
                      </a:r>
                      <a:endParaRPr lang="ko-KR" altLang="en-US" sz="1100" b="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23057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Shapefile </a:t>
            </a:r>
            <a:r>
              <a:rPr lang="en-US" altLang="ko-KR" dirty="0" smtClean="0"/>
              <a:t>vs </a:t>
            </a:r>
            <a:r>
              <a:rPr lang="en-US" altLang="ko-KR" dirty="0" err="1" smtClean="0"/>
              <a:t>GeoPackage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33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318272" y="742634"/>
            <a:ext cx="9314678" cy="56581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GeoPackage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SQLite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데이터베이스 안에 종합적인 공간정보를 저장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컨테이너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009650" marR="0" lvl="2" indent="-2540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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벡터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피처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009650" marR="0" lvl="2" indent="-2540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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래스터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타일 </a:t>
            </a:r>
            <a:r>
              <a:rPr kumimoji="0" lang="ko-KR" altLang="en-US" sz="1400" b="0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맵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1009650" marR="0" lvl="2" indent="-2540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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스키마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009650" marR="0" lvl="2" indent="-2540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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메타데이터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009650" marR="0" lvl="2" indent="-2540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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확장 정보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자체 저장 형식으로 작동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(native storage format)</a:t>
            </a:r>
          </a:p>
          <a:p>
            <a:pPr marL="1009650" marR="0" lvl="2" indent="-2540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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중간에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자료교환 필요성 없음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009650" marR="0" lvl="2" indent="-2540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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SW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에서 직접 데이터를 접근하고 편집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(RW) </a:t>
            </a:r>
          </a:p>
          <a:p>
            <a:pPr marL="1009650" marR="0" lvl="2" indent="-2540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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파일 기반 데이터베이스 </a:t>
            </a:r>
            <a:endParaRPr kumimoji="0" lang="en-US" altLang="ko-KR" sz="1400" b="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엔터프라이즈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또는 개인용 사용환경에서 모두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상호운용성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보장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기기 지원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스마트폰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태블릿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Shapefile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의 한계를 극복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; ArcGIS File Geodatabase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와 유사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OGC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GeoPackage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Encoding Standard (2015. 4. 20.)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2"/>
              </a:rPr>
              <a:t>www.geopackage.org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Picture 2" descr="GeoPack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8283" y="1416881"/>
            <a:ext cx="1489935" cy="1004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6934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Shapefile </a:t>
            </a:r>
            <a:r>
              <a:rPr lang="en-US" altLang="ko-KR" dirty="0" smtClean="0"/>
              <a:t>vs </a:t>
            </a:r>
            <a:r>
              <a:rPr lang="en-US" altLang="ko-KR" dirty="0" err="1" smtClean="0"/>
              <a:t>GeoPackage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34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  <p:sp>
        <p:nvSpPr>
          <p:cNvPr id="8" name="내용 개체 틀 2"/>
          <p:cNvSpPr txBox="1">
            <a:spLocks/>
          </p:cNvSpPr>
          <p:nvPr/>
        </p:nvSpPr>
        <p:spPr>
          <a:xfrm>
            <a:off x="167149" y="727587"/>
            <a:ext cx="8819535" cy="1225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종합적인 공간정보를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SQLite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데이터베이스 안에 저장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관리하는 자료형식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종합적인 공간정보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벡터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래스터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메타데이터 등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SQLite :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무료사용 오픈소스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모바일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탑재 지원</a:t>
            </a: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xmlns="" id="{9A260E1C-7215-44E7-8AD9-370B38287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45254"/>
              </p:ext>
            </p:extLst>
          </p:nvPr>
        </p:nvGraphicFramePr>
        <p:xfrm>
          <a:off x="622339" y="1916832"/>
          <a:ext cx="8572179" cy="4394424"/>
        </p:xfrm>
        <a:graphic>
          <a:graphicData uri="http://schemas.openxmlformats.org/drawingml/2006/table">
            <a:tbl>
              <a:tblPr firstRow="1" bandRow="1"/>
              <a:tblGrid>
                <a:gridCol w="155853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0682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50682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98943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b="1" dirty="0"/>
                        <a:t>비교 구분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/>
                        <a:t>지오패키지</a:t>
                      </a:r>
                      <a:r>
                        <a:rPr lang="en-US" altLang="ko-KR" sz="1200" b="1" dirty="0"/>
                        <a:t> (</a:t>
                      </a:r>
                      <a:r>
                        <a:rPr lang="en-US" altLang="ko-KR" sz="1200" b="1" dirty="0" err="1"/>
                        <a:t>GeoPackage</a:t>
                      </a:r>
                      <a:r>
                        <a:rPr lang="en-US" altLang="ko-KR" sz="1200" b="1" dirty="0"/>
                        <a:t>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b="1" dirty="0" err="1"/>
                        <a:t>쉐이프파일</a:t>
                      </a:r>
                      <a:r>
                        <a:rPr lang="en-US" altLang="ko-KR" sz="1200" b="1" baseline="0" dirty="0"/>
                        <a:t> (Shapefile)</a:t>
                      </a:r>
                      <a:endParaRPr lang="ko-KR" altLang="en-US" sz="1200" b="1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609168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특징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SQL</a:t>
                      </a:r>
                      <a:r>
                        <a:rPr lang="en-US" altLang="ko-KR" sz="1200" baseline="0" dirty="0"/>
                        <a:t> </a:t>
                      </a:r>
                      <a:r>
                        <a:rPr lang="ko-KR" altLang="en-US" sz="1200" baseline="0" dirty="0"/>
                        <a:t>기반 단일 데이터베이스 파일 </a:t>
                      </a:r>
                      <a:r>
                        <a:rPr lang="en-US" altLang="ko-KR" sz="1200" baseline="0" dirty="0"/>
                        <a:t>(SQLite </a:t>
                      </a:r>
                      <a:r>
                        <a:rPr lang="ko-KR" altLang="en-US" sz="1200" baseline="0" dirty="0"/>
                        <a:t>기반</a:t>
                      </a:r>
                      <a:r>
                        <a:rPr lang="en-US" altLang="ko-KR" sz="1200" baseline="0" dirty="0"/>
                        <a:t>)</a:t>
                      </a:r>
                    </a:p>
                    <a:p>
                      <a:pPr latinLnBrk="1"/>
                      <a:r>
                        <a:rPr lang="ko-KR" altLang="en-US" sz="1200" baseline="0" dirty="0" err="1"/>
                        <a:t>모바일</a:t>
                      </a:r>
                      <a:r>
                        <a:rPr lang="ko-KR" altLang="en-US" sz="1200" baseline="0" dirty="0"/>
                        <a:t> 기기에서 사용지원 </a:t>
                      </a:r>
                      <a:r>
                        <a:rPr lang="en-US" altLang="ko-KR" sz="1200" baseline="0" dirty="0"/>
                        <a:t>(</a:t>
                      </a:r>
                      <a:r>
                        <a:rPr lang="ko-KR" altLang="en-US" sz="1200" baseline="0" dirty="0" err="1"/>
                        <a:t>태블릿</a:t>
                      </a:r>
                      <a:r>
                        <a:rPr lang="en-US" altLang="ko-KR" sz="1200" baseline="0" dirty="0"/>
                        <a:t>, </a:t>
                      </a:r>
                      <a:r>
                        <a:rPr lang="ko-KR" altLang="en-US" sz="1200" baseline="0" dirty="0" err="1"/>
                        <a:t>스마트폰</a:t>
                      </a:r>
                      <a:r>
                        <a:rPr lang="en-US" altLang="ko-KR" sz="1200" baseline="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ko-KR" altLang="en-US" sz="1200" dirty="0"/>
                        <a:t>이진파일 기반의 공간데이터 자료형식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1296145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저장 내용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endParaRPr lang="en-US" altLang="ko-KR" sz="1200" dirty="0"/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벡터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피처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데이터</a:t>
                      </a:r>
                      <a:endParaRPr lang="en-US" altLang="ko-KR" sz="1200" dirty="0"/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래스터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타일맵</a:t>
                      </a:r>
                      <a:r>
                        <a:rPr lang="en-US" altLang="ko-KR" sz="1200" dirty="0"/>
                        <a:t>)</a:t>
                      </a:r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스키마</a:t>
                      </a:r>
                      <a:endParaRPr lang="en-US" altLang="ko-KR" sz="1200" dirty="0"/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메타데이터</a:t>
                      </a:r>
                      <a:endParaRPr lang="en-US" altLang="ko-KR" sz="1200" dirty="0"/>
                    </a:p>
                    <a:p>
                      <a:pPr marL="179388" indent="-179388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확장 정보</a:t>
                      </a:r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79388" indent="-179388" latinLnBrk="1">
                        <a:lnSpc>
                          <a:spcPct val="200000"/>
                        </a:lnSpc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/>
                        <a:t>벡터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피처</a:t>
                      </a:r>
                      <a:r>
                        <a:rPr lang="en-US" altLang="ko-KR" sz="1200" dirty="0"/>
                        <a:t>) </a:t>
                      </a:r>
                      <a:r>
                        <a:rPr lang="ko-KR" altLang="en-US" sz="1200" dirty="0"/>
                        <a:t>데이터</a:t>
                      </a:r>
                      <a:endParaRPr lang="en-US" altLang="ko-KR" sz="1200" dirty="0"/>
                    </a:p>
                  </a:txBody>
                  <a:tcPr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21456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속성 관리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제약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없음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en-US" altLang="ko-KR" sz="1200" dirty="0" err="1"/>
                        <a:t>dBASE</a:t>
                      </a:r>
                      <a:r>
                        <a:rPr lang="en-US" altLang="ko-KR" sz="1200" dirty="0"/>
                        <a:t> (DOS 8.3) </a:t>
                      </a:r>
                      <a:r>
                        <a:rPr lang="ko-KR" altLang="en-US" sz="1200" dirty="0"/>
                        <a:t>파일이름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규약</a:t>
                      </a:r>
                      <a:endParaRPr lang="en-US" altLang="ko-KR" sz="1200" dirty="0"/>
                    </a:p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/>
                        <a:t>필드이름 길이</a:t>
                      </a:r>
                      <a:r>
                        <a:rPr lang="en-US" altLang="ko-KR" sz="1200" dirty="0"/>
                        <a:t> 10</a:t>
                      </a:r>
                      <a:r>
                        <a:rPr lang="ko-KR" altLang="en-US" sz="1200" dirty="0"/>
                        <a:t>바이트</a:t>
                      </a:r>
                      <a:endParaRPr lang="en-US" altLang="ko-KR" sz="120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23348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공개 수준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2014</a:t>
                      </a:r>
                      <a:r>
                        <a:rPr lang="ko-KR" altLang="en-US" sz="1200" dirty="0"/>
                        <a:t>년 </a:t>
                      </a:r>
                      <a:r>
                        <a:rPr lang="en-US" altLang="ko-KR" sz="1200" dirty="0"/>
                        <a:t>OGC </a:t>
                      </a:r>
                      <a:r>
                        <a:rPr lang="ko-KR" altLang="en-US" sz="1200" dirty="0"/>
                        <a:t>표준 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1997</a:t>
                      </a:r>
                      <a:r>
                        <a:rPr lang="ko-KR" altLang="en-US" sz="1200" dirty="0"/>
                        <a:t>년 </a:t>
                      </a:r>
                      <a:r>
                        <a:rPr lang="en-US" altLang="ko-KR" sz="1200" dirty="0" err="1"/>
                        <a:t>Esri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자료구조 공개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23348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최대 파일 크기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140 TB (2</a:t>
                      </a:r>
                      <a:r>
                        <a:rPr lang="en-US" altLang="ko-KR" sz="1200" baseline="30000" dirty="0"/>
                        <a:t>47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바이트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200" dirty="0"/>
                        <a:t>2 GB (2</a:t>
                      </a:r>
                      <a:r>
                        <a:rPr lang="en-US" altLang="ko-KR" sz="1200" baseline="30000" dirty="0"/>
                        <a:t>31</a:t>
                      </a:r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바이트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722016"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200" dirty="0"/>
                        <a:t>단일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패키지 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레이어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구성 파일</a:t>
                      </a: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latinLnBrk="1"/>
                      <a:r>
                        <a:rPr lang="en-US" altLang="ko-KR" sz="1200" b="1" dirty="0">
                          <a:solidFill>
                            <a:srgbClr val="0000FF"/>
                          </a:solidFill>
                        </a:rPr>
                        <a:t>*.</a:t>
                      </a:r>
                      <a:r>
                        <a:rPr lang="en-US" altLang="ko-KR" sz="1200" b="1" dirty="0" err="1">
                          <a:solidFill>
                            <a:srgbClr val="0000FF"/>
                          </a:solidFill>
                        </a:rPr>
                        <a:t>gpkg</a:t>
                      </a:r>
                      <a:endParaRPr lang="ko-KR" altLang="en-US" sz="1200" b="1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FFFF"/>
                    </a:solidFill>
                  </a:tcPr>
                </a:tc>
                <a:tc>
                  <a:txBody>
                    <a:bodyPr/>
                    <a:lstStyle>
                      <a:lvl1pPr marL="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19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392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587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783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5978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17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370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565" algn="l" defTabSz="914392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0000FF"/>
                          </a:solidFill>
                        </a:rPr>
                        <a:t>*.</a:t>
                      </a:r>
                      <a:r>
                        <a:rPr lang="en-US" altLang="ko-KR" sz="1200" b="1" dirty="0" err="1">
                          <a:solidFill>
                            <a:srgbClr val="0000FF"/>
                          </a:solidFill>
                        </a:rPr>
                        <a:t>shp</a:t>
                      </a:r>
                      <a:r>
                        <a:rPr lang="en-US" altLang="ko-KR" sz="1200" b="1" dirty="0">
                          <a:solidFill>
                            <a:srgbClr val="0000FF"/>
                          </a:solidFill>
                        </a:rPr>
                        <a:t>,</a:t>
                      </a:r>
                      <a:r>
                        <a:rPr lang="en-US" altLang="ko-KR" sz="1200" b="1" baseline="0" dirty="0">
                          <a:solidFill>
                            <a:srgbClr val="0000FF"/>
                          </a:solidFill>
                        </a:rPr>
                        <a:t> *.</a:t>
                      </a:r>
                      <a:r>
                        <a:rPr lang="en-US" altLang="ko-KR" sz="1200" b="1" baseline="0" dirty="0" err="1">
                          <a:solidFill>
                            <a:srgbClr val="0000FF"/>
                          </a:solidFill>
                        </a:rPr>
                        <a:t>shx</a:t>
                      </a:r>
                      <a:r>
                        <a:rPr lang="en-US" altLang="ko-KR" sz="1200" b="1" baseline="0" dirty="0">
                          <a:solidFill>
                            <a:srgbClr val="0000FF"/>
                          </a:solidFill>
                        </a:rPr>
                        <a:t>, *.dbf</a:t>
                      </a:r>
                      <a:r>
                        <a:rPr lang="en-US" altLang="ko-KR" sz="1200" b="0" baseline="0" dirty="0">
                          <a:solidFill>
                            <a:srgbClr val="0000FF"/>
                          </a:solidFill>
                        </a:rPr>
                        <a:t> (</a:t>
                      </a:r>
                      <a:r>
                        <a:rPr lang="ko-KR" altLang="en-US" sz="1200" b="0" baseline="0" dirty="0">
                          <a:solidFill>
                            <a:srgbClr val="0000FF"/>
                          </a:solidFill>
                        </a:rPr>
                        <a:t>필수</a:t>
                      </a:r>
                      <a:r>
                        <a:rPr lang="en-US" altLang="ko-KR" sz="1200" b="0" baseline="0" dirty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200" b="1" baseline="0" dirty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ko-KR" sz="1200" baseline="0" dirty="0"/>
                        <a:t>*.</a:t>
                      </a:r>
                      <a:r>
                        <a:rPr lang="en-US" altLang="ko-KR" sz="1200" baseline="0" dirty="0" err="1"/>
                        <a:t>prj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sbn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sbx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fbn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fbx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ain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aih</a:t>
                      </a:r>
                      <a:r>
                        <a:rPr lang="en-US" altLang="ko-KR" sz="1200" baseline="0" dirty="0"/>
                        <a:t>,</a:t>
                      </a:r>
                    </a:p>
                    <a:p>
                      <a:pPr latinLnBrk="1"/>
                      <a:r>
                        <a:rPr lang="en-US" altLang="ko-KR" sz="1200" baseline="0" dirty="0"/>
                        <a:t>*.shp.xml, *.</a:t>
                      </a:r>
                      <a:r>
                        <a:rPr lang="en-US" altLang="ko-KR" sz="1200" baseline="0" dirty="0" err="1"/>
                        <a:t>cpg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qix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ixs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mxs</a:t>
                      </a:r>
                      <a:r>
                        <a:rPr lang="en-US" altLang="ko-KR" sz="1200" baseline="0" dirty="0"/>
                        <a:t>, *.</a:t>
                      </a:r>
                      <a:r>
                        <a:rPr lang="en-US" altLang="ko-KR" sz="1200" baseline="0" dirty="0" err="1"/>
                        <a:t>atx</a:t>
                      </a:r>
                      <a:endParaRPr lang="ko-KR" altLang="en-US" sz="1200" dirty="0"/>
                    </a:p>
                  </a:txBody>
                  <a:tcPr anchor="ctr">
                    <a:lnL w="12700" cmpd="sng">
                      <a:solidFill>
                        <a:sysClr val="windowText" lastClr="000000"/>
                      </a:solidFill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mpd="sng">
                      <a:solidFill>
                        <a:sysClr val="windowText" lastClr="000000"/>
                      </a:solidFill>
                    </a:lnT>
                    <a:lnB w="12700" cmpd="sng">
                      <a:solidFill>
                        <a:sysClr val="windowText" lastClr="000000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F6F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xmlns="" id="{E2A889DA-C70D-4F17-AA8A-78CA880198EA}"/>
              </a:ext>
            </a:extLst>
          </p:cNvPr>
          <p:cNvGrpSpPr/>
          <p:nvPr/>
        </p:nvGrpSpPr>
        <p:grpSpPr>
          <a:xfrm>
            <a:off x="3786134" y="2996952"/>
            <a:ext cx="4134238" cy="1172297"/>
            <a:chOff x="3786134" y="2996952"/>
            <a:chExt cx="4134238" cy="1172297"/>
          </a:xfrm>
        </p:grpSpPr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xmlns="" id="{5AC364F5-7EEF-4EB5-877E-A4ED7F1BC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86134" y="2996952"/>
              <a:ext cx="1392676" cy="1172297"/>
            </a:xfrm>
            <a:prstGeom prst="rect">
              <a:avLst/>
            </a:prstGeom>
          </p:spPr>
        </p:pic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xmlns="" id="{0CE45D7C-4DA2-418F-8EBD-2D04BFC5D789}"/>
                </a:ext>
              </a:extLst>
            </p:cNvPr>
            <p:cNvGrpSpPr/>
            <p:nvPr/>
          </p:nvGrpSpPr>
          <p:grpSpPr>
            <a:xfrm>
              <a:off x="4182205" y="3368399"/>
              <a:ext cx="600533" cy="602022"/>
              <a:chOff x="8276767" y="4221323"/>
              <a:chExt cx="600533" cy="602022"/>
            </a:xfrm>
          </p:grpSpPr>
          <p:sp>
            <p:nvSpPr>
              <p:cNvPr id="48" name="다이아몬드 47">
                <a:extLst>
                  <a:ext uri="{FF2B5EF4-FFF2-40B4-BE49-F238E27FC236}">
                    <a16:creationId xmlns:a16="http://schemas.microsoft.com/office/drawing/2014/main" xmlns="" id="{99A7B5B2-0A0E-438A-913F-E76B3C07C1AA}"/>
                  </a:ext>
                </a:extLst>
              </p:cNvPr>
              <p:cNvSpPr/>
              <p:nvPr/>
            </p:nvSpPr>
            <p:spPr>
              <a:xfrm>
                <a:off x="8277225" y="4512809"/>
                <a:ext cx="600075" cy="310536"/>
              </a:xfrm>
              <a:prstGeom prst="diamond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9" name="다이아몬드 48">
                <a:extLst>
                  <a:ext uri="{FF2B5EF4-FFF2-40B4-BE49-F238E27FC236}">
                    <a16:creationId xmlns:a16="http://schemas.microsoft.com/office/drawing/2014/main" xmlns="" id="{6CF5ED4D-5C1B-41AC-9DEE-EF74D05B5349}"/>
                  </a:ext>
                </a:extLst>
              </p:cNvPr>
              <p:cNvSpPr/>
              <p:nvPr/>
            </p:nvSpPr>
            <p:spPr>
              <a:xfrm>
                <a:off x="8276767" y="4366780"/>
                <a:ext cx="600075" cy="310536"/>
              </a:xfrm>
              <a:prstGeom prst="diamond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50" name="다이아몬드 49">
                <a:extLst>
                  <a:ext uri="{FF2B5EF4-FFF2-40B4-BE49-F238E27FC236}">
                    <a16:creationId xmlns:a16="http://schemas.microsoft.com/office/drawing/2014/main" xmlns="" id="{2CC56A81-7A6A-49C1-99AB-97B0ECEBEDE2}"/>
                  </a:ext>
                </a:extLst>
              </p:cNvPr>
              <p:cNvSpPr/>
              <p:nvPr/>
            </p:nvSpPr>
            <p:spPr>
              <a:xfrm>
                <a:off x="8276767" y="4221323"/>
                <a:ext cx="600075" cy="310536"/>
              </a:xfrm>
              <a:prstGeom prst="diamond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xmlns="" id="{39486BC3-3E15-4366-97DC-9FA0677D028E}"/>
                </a:ext>
              </a:extLst>
            </p:cNvPr>
            <p:cNvGrpSpPr/>
            <p:nvPr/>
          </p:nvGrpSpPr>
          <p:grpSpPr>
            <a:xfrm>
              <a:off x="7320297" y="3243927"/>
              <a:ext cx="600075" cy="310536"/>
              <a:chOff x="8276767" y="4366780"/>
              <a:chExt cx="600075" cy="310536"/>
            </a:xfrm>
          </p:grpSpPr>
          <p:sp>
            <p:nvSpPr>
              <p:cNvPr id="46" name="다이아몬드 45">
                <a:extLst>
                  <a:ext uri="{FF2B5EF4-FFF2-40B4-BE49-F238E27FC236}">
                    <a16:creationId xmlns:a16="http://schemas.microsoft.com/office/drawing/2014/main" xmlns="" id="{9AA94153-D7FB-484B-876E-B3F581B10FE4}"/>
                  </a:ext>
                </a:extLst>
              </p:cNvPr>
              <p:cNvSpPr/>
              <p:nvPr/>
            </p:nvSpPr>
            <p:spPr>
              <a:xfrm>
                <a:off x="8276767" y="4366780"/>
                <a:ext cx="600075" cy="310536"/>
              </a:xfrm>
              <a:prstGeom prst="diamond">
                <a:avLst/>
              </a:prstGeom>
              <a:solidFill>
                <a:sysClr val="window" lastClr="FFFFFF"/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xmlns="" id="{8E6601C3-285F-4C8C-8EA8-3D3CC59A5B6C}"/>
                  </a:ext>
                </a:extLst>
              </p:cNvPr>
              <p:cNvSpPr txBox="1"/>
              <p:nvPr/>
            </p:nvSpPr>
            <p:spPr>
              <a:xfrm>
                <a:off x="8392298" y="4404973"/>
                <a:ext cx="369011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SHP</a:t>
                </a: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53552130-19CD-44B6-B94E-50B921860614}"/>
                </a:ext>
              </a:extLst>
            </p:cNvPr>
            <p:cNvSpPr txBox="1"/>
            <p:nvPr/>
          </p:nvSpPr>
          <p:spPr>
            <a:xfrm>
              <a:off x="4241881" y="3422148"/>
              <a:ext cx="492443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레이어</a:t>
              </a:r>
            </a:p>
          </p:txBody>
        </p:sp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xmlns="" id="{086D36AB-4607-4B60-8B5A-DCDB345AC226}"/>
                </a:ext>
              </a:extLst>
            </p:cNvPr>
            <p:cNvGrpSpPr/>
            <p:nvPr/>
          </p:nvGrpSpPr>
          <p:grpSpPr>
            <a:xfrm>
              <a:off x="6805245" y="3357051"/>
              <a:ext cx="600075" cy="310536"/>
              <a:chOff x="8276767" y="4366780"/>
              <a:chExt cx="600075" cy="310536"/>
            </a:xfrm>
          </p:grpSpPr>
          <p:sp>
            <p:nvSpPr>
              <p:cNvPr id="44" name="다이아몬드 43">
                <a:extLst>
                  <a:ext uri="{FF2B5EF4-FFF2-40B4-BE49-F238E27FC236}">
                    <a16:creationId xmlns:a16="http://schemas.microsoft.com/office/drawing/2014/main" xmlns="" id="{A354CDF3-ECBE-4136-BA3F-0C4108F6EBD2}"/>
                  </a:ext>
                </a:extLst>
              </p:cNvPr>
              <p:cNvSpPr/>
              <p:nvPr/>
            </p:nvSpPr>
            <p:spPr>
              <a:xfrm>
                <a:off x="8276767" y="4366780"/>
                <a:ext cx="600075" cy="310536"/>
              </a:xfrm>
              <a:prstGeom prst="diamond">
                <a:avLst/>
              </a:prstGeom>
              <a:solidFill>
                <a:srgbClr val="FFC000">
                  <a:lumMod val="20000"/>
                  <a:lumOff val="8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xmlns="" id="{09264F3D-99EB-46A9-BBDC-FAFEB1423F5B}"/>
                  </a:ext>
                </a:extLst>
              </p:cNvPr>
              <p:cNvSpPr txBox="1"/>
              <p:nvPr/>
            </p:nvSpPr>
            <p:spPr>
              <a:xfrm>
                <a:off x="8392298" y="4404973"/>
                <a:ext cx="369011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SHP</a:t>
                </a: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xmlns="" id="{57250D46-202B-4FB7-81A0-A9E3BDF51AFE}"/>
                </a:ext>
              </a:extLst>
            </p:cNvPr>
            <p:cNvGrpSpPr/>
            <p:nvPr/>
          </p:nvGrpSpPr>
          <p:grpSpPr>
            <a:xfrm>
              <a:off x="7180239" y="3550512"/>
              <a:ext cx="600075" cy="310536"/>
              <a:chOff x="8276767" y="4366780"/>
              <a:chExt cx="600075" cy="310536"/>
            </a:xfrm>
          </p:grpSpPr>
          <p:sp>
            <p:nvSpPr>
              <p:cNvPr id="42" name="다이아몬드 41">
                <a:extLst>
                  <a:ext uri="{FF2B5EF4-FFF2-40B4-BE49-F238E27FC236}">
                    <a16:creationId xmlns:a16="http://schemas.microsoft.com/office/drawing/2014/main" xmlns="" id="{02CBC187-85D0-4631-A871-0458971A24FE}"/>
                  </a:ext>
                </a:extLst>
              </p:cNvPr>
              <p:cNvSpPr/>
              <p:nvPr/>
            </p:nvSpPr>
            <p:spPr>
              <a:xfrm>
                <a:off x="8276767" y="4366780"/>
                <a:ext cx="600075" cy="310536"/>
              </a:xfrm>
              <a:prstGeom prst="diamond">
                <a:avLst/>
              </a:prstGeom>
              <a:solidFill>
                <a:srgbClr val="70AD47">
                  <a:lumMod val="20000"/>
                  <a:lumOff val="80000"/>
                </a:srgbClr>
              </a:solidFill>
              <a:ln w="19050" cap="flat" cmpd="sng" algn="ctr">
                <a:solidFill>
                  <a:sysClr val="windowText" lastClr="00000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9F3849BE-2021-484D-8C18-BC7768E2DE0B}"/>
                  </a:ext>
                </a:extLst>
              </p:cNvPr>
              <p:cNvSpPr txBox="1"/>
              <p:nvPr/>
            </p:nvSpPr>
            <p:spPr>
              <a:xfrm>
                <a:off x="8392298" y="4404973"/>
                <a:ext cx="369011" cy="230832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9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</a:rPr>
                  <a:t>SHP</a:t>
                </a:r>
                <a:endParaRPr kumimoji="0" lang="ko-KR" altLang="en-US" sz="9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endParaRPr>
              </a:p>
            </p:txBody>
          </p:sp>
        </p:grp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xmlns="" id="{2E446FA8-E6D9-46CB-B0FD-C4E29253E8CB}"/>
                </a:ext>
              </a:extLst>
            </p:cNvPr>
            <p:cNvCxnSpPr>
              <a:cxnSpLocks/>
              <a:stCxn id="44" idx="1"/>
              <a:endCxn id="49" idx="3"/>
            </p:cNvCxnSpPr>
            <p:nvPr/>
          </p:nvCxnSpPr>
          <p:spPr>
            <a:xfrm flipH="1">
              <a:off x="4782280" y="3512319"/>
              <a:ext cx="2022965" cy="156805"/>
            </a:xfrm>
            <a:prstGeom prst="straightConnector1">
              <a:avLst/>
            </a:prstGeom>
            <a:noFill/>
            <a:ln w="6350" cap="flat" cmpd="sng" algn="ctr">
              <a:solidFill>
                <a:srgbClr val="FF3300"/>
              </a:solidFill>
              <a:prstDash val="solid"/>
              <a:miter lim="800000"/>
              <a:tailEnd type="none" w="sm" len="sm"/>
            </a:ln>
            <a:effectLst/>
          </p:spPr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xmlns="" id="{C9840ADC-7363-47AC-81FF-B4BCD21B9E72}"/>
                </a:ext>
              </a:extLst>
            </p:cNvPr>
            <p:cNvSpPr txBox="1"/>
            <p:nvPr/>
          </p:nvSpPr>
          <p:spPr>
            <a:xfrm>
              <a:off x="3975846" y="3093588"/>
              <a:ext cx="697627" cy="21544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8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prstClr val="black"/>
                  </a:solidFill>
                  <a:effectLst>
                    <a:glow rad="101600">
                      <a:prstClr val="white">
                        <a:alpha val="40000"/>
                      </a:prstClr>
                    </a:glow>
                  </a:effectLst>
                  <a:uLnTx/>
                  <a:uFillTx/>
                </a:rPr>
                <a:t>지오패키지</a:t>
              </a:r>
              <a:endParaRPr kumimoji="0" lang="ko-KR" altLang="en-US" sz="8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>
                  <a:glow rad="101600">
                    <a:prstClr val="white">
                      <a:alpha val="40000"/>
                    </a:prstClr>
                  </a:glow>
                </a:effectLst>
                <a:uLnTx/>
                <a:uFillTx/>
              </a:endParaRPr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xmlns="" id="{BF7A332C-80CF-4ED4-87CB-24271EF53DC3}"/>
                </a:ext>
              </a:extLst>
            </p:cNvPr>
            <p:cNvCxnSpPr>
              <a:cxnSpLocks/>
              <a:stCxn id="46" idx="1"/>
              <a:endCxn id="50" idx="3"/>
            </p:cNvCxnSpPr>
            <p:nvPr/>
          </p:nvCxnSpPr>
          <p:spPr>
            <a:xfrm flipH="1">
              <a:off x="4782280" y="3399195"/>
              <a:ext cx="2538017" cy="124472"/>
            </a:xfrm>
            <a:prstGeom prst="straightConnector1">
              <a:avLst/>
            </a:prstGeom>
            <a:noFill/>
            <a:ln w="6350" cap="flat" cmpd="sng" algn="ctr">
              <a:solidFill>
                <a:srgbClr val="FF3300"/>
              </a:solidFill>
              <a:prstDash val="solid"/>
              <a:miter lim="800000"/>
              <a:tailEnd type="none" w="sm" len="sm"/>
            </a:ln>
            <a:effectLst/>
          </p:spPr>
        </p:cxnSp>
        <p:cxnSp>
          <p:nvCxnSpPr>
            <p:cNvPr id="41" name="직선 화살표 연결선 40">
              <a:extLst>
                <a:ext uri="{FF2B5EF4-FFF2-40B4-BE49-F238E27FC236}">
                  <a16:creationId xmlns:a16="http://schemas.microsoft.com/office/drawing/2014/main" xmlns="" id="{F40AECF4-85AA-4640-BA78-AEF8F63006D2}"/>
                </a:ext>
              </a:extLst>
            </p:cNvPr>
            <p:cNvCxnSpPr>
              <a:cxnSpLocks/>
              <a:stCxn id="42" idx="1"/>
              <a:endCxn id="48" idx="3"/>
            </p:cNvCxnSpPr>
            <p:nvPr/>
          </p:nvCxnSpPr>
          <p:spPr>
            <a:xfrm flipH="1">
              <a:off x="4782738" y="3705780"/>
              <a:ext cx="2397501" cy="109373"/>
            </a:xfrm>
            <a:prstGeom prst="straightConnector1">
              <a:avLst/>
            </a:prstGeom>
            <a:noFill/>
            <a:ln w="6350" cap="flat" cmpd="sng" algn="ctr">
              <a:solidFill>
                <a:srgbClr val="FF3300"/>
              </a:solidFill>
              <a:prstDash val="solid"/>
              <a:miter lim="800000"/>
              <a:tailEnd type="none" w="sm" len="sm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309802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270" y="1706418"/>
            <a:ext cx="8922067" cy="473984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지오패키지</a:t>
            </a:r>
            <a:r>
              <a:rPr lang="ko-KR" altLang="en-US" dirty="0" smtClean="0"/>
              <a:t> 변환하기</a:t>
            </a:r>
            <a:r>
              <a:rPr lang="en-US" altLang="ko-KR" dirty="0" smtClean="0"/>
              <a:t>(QGIS)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현재 지도에 사용중인 벡터 레이어를 </a:t>
            </a:r>
            <a:r>
              <a:rPr lang="ko-KR" altLang="en-US" dirty="0" err="1" smtClean="0"/>
              <a:t>지오패키지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gpkg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변환해 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35</a:t>
            </a:fld>
            <a:endParaRPr kumimoji="1"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18271" y="1281977"/>
            <a:ext cx="65574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+mj-ea"/>
                <a:ea typeface="+mj-ea"/>
              </a:rPr>
              <a:t>[</a:t>
            </a:r>
            <a:r>
              <a:rPr lang="ko-KR" altLang="en-US" sz="1400" dirty="0" smtClean="0">
                <a:latin typeface="+mj-ea"/>
                <a:ea typeface="+mj-ea"/>
              </a:rPr>
              <a:t>공간 처리 </a:t>
            </a:r>
            <a:r>
              <a:rPr lang="ko-KR" altLang="en-US" sz="1400" dirty="0" err="1" smtClean="0">
                <a:latin typeface="+mj-ea"/>
                <a:ea typeface="+mj-ea"/>
              </a:rPr>
              <a:t>툴박스</a:t>
            </a:r>
            <a:r>
              <a:rPr lang="en-US" altLang="ko-KR" sz="1400" dirty="0" smtClean="0">
                <a:latin typeface="+mj-ea"/>
                <a:ea typeface="+mj-ea"/>
              </a:rPr>
              <a:t>] 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 [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데이터베이스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]  [</a:t>
            </a:r>
            <a:r>
              <a:rPr lang="ko-KR" altLang="en-US" sz="1400" dirty="0" smtClean="0">
                <a:latin typeface="+mj-ea"/>
                <a:ea typeface="+mj-ea"/>
                <a:sym typeface="Wingdings" panose="05000000000000000000" pitchFamily="2" charset="2"/>
              </a:rPr>
              <a:t>레이어 패키지</a:t>
            </a:r>
            <a:r>
              <a:rPr lang="en-US" altLang="ko-KR" sz="1400" dirty="0" smtClean="0">
                <a:latin typeface="+mj-ea"/>
                <a:ea typeface="+mj-ea"/>
                <a:sym typeface="Wingdings" panose="05000000000000000000" pitchFamily="2" charset="2"/>
              </a:rPr>
              <a:t>]</a:t>
            </a:r>
            <a:endParaRPr lang="ko-KR" altLang="en-US" sz="1400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975" y="3429000"/>
            <a:ext cx="5262347" cy="265034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gray">
          <a:xfrm>
            <a:off x="6734228" y="3374692"/>
            <a:ext cx="1591359" cy="964919"/>
          </a:xfrm>
          <a:prstGeom prst="rect">
            <a:avLst/>
          </a:prstGeom>
          <a:noFill/>
          <a:ln w="28575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 bwMode="gray">
          <a:xfrm>
            <a:off x="1263650" y="4451350"/>
            <a:ext cx="1651316" cy="145910"/>
          </a:xfrm>
          <a:prstGeom prst="rect">
            <a:avLst/>
          </a:prstGeom>
          <a:noFill/>
          <a:ln w="19050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1858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지오패키지</a:t>
            </a:r>
            <a:r>
              <a:rPr lang="ko-KR" altLang="en-US" dirty="0"/>
              <a:t> </a:t>
            </a:r>
            <a:r>
              <a:rPr lang="ko-KR" altLang="en-US" dirty="0" smtClean="0"/>
              <a:t>변환하기</a:t>
            </a:r>
            <a:r>
              <a:rPr lang="en-US" altLang="ko-KR" dirty="0" smtClean="0"/>
              <a:t>(GDAL)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GDAL </a:t>
            </a:r>
            <a:r>
              <a:rPr lang="ko-KR" altLang="en-US" dirty="0" smtClean="0"/>
              <a:t>명령어의 </a:t>
            </a:r>
            <a:r>
              <a:rPr lang="en-US" altLang="ko-KR" dirty="0" smtClean="0"/>
              <a:t>ogr2ogr</a:t>
            </a:r>
            <a:r>
              <a:rPr lang="ko-KR" altLang="en-US" dirty="0"/>
              <a:t>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36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73050" y="1165313"/>
            <a:ext cx="93599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Geopackage로 변환</a:t>
            </a:r>
          </a:p>
          <a:p>
            <a:r>
              <a:rPr lang="ko-KR" altLang="en-US" sz="1200" dirty="0"/>
              <a:t>    - https://gdal.org/drivers/vector/gpkg.html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    - 단일 Shapefile을 새로운 단일 GeoPackage로 변환</a:t>
            </a:r>
          </a:p>
          <a:p>
            <a:r>
              <a:rPr lang="ko-KR" altLang="en-US" sz="1200" dirty="0"/>
              <a:t>      - ogr2ogr --config SHAPE_ENCODING "CP949" -progress -f GPKG geopackage.gpkg TL_SPOT_BRIDGE.shp -nln TL_SPOT_BRIDGE -s_srs EPSG:5179 -t_srs EPSG:5179 -overwrite -lco GEOMETRY_NAME=geom -lco FID=fid -nlt PROMOTE_TO_MULTI</a:t>
            </a:r>
          </a:p>
          <a:p>
            <a:r>
              <a:rPr lang="ko-KR" altLang="en-US" sz="1200" dirty="0"/>
              <a:t>      </a:t>
            </a:r>
          </a:p>
          <a:p>
            <a:r>
              <a:rPr lang="ko-KR" altLang="en-US" sz="1200" dirty="0"/>
              <a:t>    - 단일 Shapefile을 기존 GeoPackage로 변환: -update</a:t>
            </a:r>
          </a:p>
          <a:p>
            <a:r>
              <a:rPr lang="ko-KR" altLang="en-US" sz="1200" dirty="0"/>
              <a:t>      - ogr2ogr --config SHAPE_ENCODING "CP949" -progress -update -f GPKG geopackage.gpkg TL_SPOT_BRIDGE.shp -nln TL_SPOT_BRIDGE -s_srs EPSG:5179 -t_srs EPSG:5179 -overwrite -lco GEOMETRY_NAME=geom -lco FID=fid -nlt PROMOTE_TO_MULTI</a:t>
            </a:r>
          </a:p>
          <a:p>
            <a:endParaRPr lang="ko-KR" altLang="en-US" sz="1200" dirty="0"/>
          </a:p>
          <a:p>
            <a:r>
              <a:rPr lang="ko-KR" altLang="en-US" sz="1200" dirty="0"/>
              <a:t>    - 폴더 내 여러 Shapefile을 새로운 단일 GeoPackage로 변환</a:t>
            </a:r>
          </a:p>
          <a:p>
            <a:r>
              <a:rPr lang="ko-KR" altLang="en-US" sz="1200" dirty="0"/>
              <a:t>      - ogr2ogr --config SHAPE_ENCODING "CP949" -progress -f GPKG geopackages.gpkg C:\OpenData\GeoPackage -s_srs EPSG:5179 -t_srs EPSG:5179 -overwrite -lco GEOMETRY_NAME=geom -lco FID=fid -nlt PROMOTE_TO_MULTI</a:t>
            </a:r>
          </a:p>
          <a:p>
            <a:r>
              <a:rPr lang="ko-KR" altLang="en-US" sz="1200" dirty="0"/>
              <a:t>      </a:t>
            </a:r>
          </a:p>
          <a:p>
            <a:r>
              <a:rPr lang="ko-KR" altLang="en-US" sz="1200" dirty="0"/>
              <a:t>      - ogr2ogr --config SHAPE_ENCODING "CP949" -progress -f GPKG geopackages.gpkg "C:\OpenData\GeoPackage" -s_srs EPSG:5179 -t_srs EPSG:5179 -overwrite -lco GEOMETRY_NAME=geom -lco FID=fid -nlt PROMOTE_TO_MULTI</a:t>
            </a:r>
          </a:p>
          <a:p>
            <a:r>
              <a:rPr lang="ko-KR" altLang="en-US" sz="1200" dirty="0"/>
              <a:t>      </a:t>
            </a:r>
          </a:p>
          <a:p>
            <a:r>
              <a:rPr lang="ko-KR" altLang="en-US" sz="1200" dirty="0"/>
              <a:t>      - ogr2ogr --config SHAPE_ENCODING "UTF-8" -progress -f GPKG geopackages.gpkg "C:\OpenData\GeoPackage\Korea" -s_srs EPSG:4326 -t_srs EPSG:4326 -overwrite -lco GEOMETRY_NAME=geom -lco FID=fid -nlt PROMOTE_TO_MULTI</a:t>
            </a:r>
          </a:p>
          <a:p>
            <a:r>
              <a:rPr lang="ko-KR" altLang="en-US" sz="1200" dirty="0"/>
              <a:t>      </a:t>
            </a:r>
          </a:p>
          <a:p>
            <a:r>
              <a:rPr lang="ko-KR" altLang="en-US" sz="1200" dirty="0"/>
              <a:t>    - PostGIS 데이터베이스를 단일 GeoPackage로 변환</a:t>
            </a:r>
          </a:p>
          <a:p>
            <a:r>
              <a:rPr lang="ko-KR" altLang="en-US" sz="1200" dirty="0"/>
              <a:t>      - ogr2ogr -progress -f GPKG geopackage.gpkg PG:'dbname=mydatabase host=localhost'</a:t>
            </a:r>
          </a:p>
          <a:p>
            <a:r>
              <a:rPr lang="ko-KR" altLang="en-US" sz="1200" dirty="0"/>
              <a:t>    </a:t>
            </a:r>
          </a:p>
          <a:p>
            <a:r>
              <a:rPr lang="ko-KR" altLang="en-US" sz="1200" dirty="0"/>
              <a:t>    - Layer Creation Options</a:t>
            </a:r>
          </a:p>
          <a:p>
            <a:r>
              <a:rPr lang="ko-KR" altLang="en-US" sz="1200" dirty="0"/>
              <a:t>      - -lco OVERWRITE=YES</a:t>
            </a:r>
          </a:p>
          <a:p>
            <a:r>
              <a:rPr lang="ko-KR" altLang="en-US" sz="1200" dirty="0"/>
              <a:t>      - -lco GEOMETRY_NAME=geom</a:t>
            </a:r>
          </a:p>
          <a:p>
            <a:r>
              <a:rPr lang="ko-KR" altLang="en-US" sz="1200" dirty="0"/>
              <a:t>      - -lco FID=fid</a:t>
            </a:r>
          </a:p>
        </p:txBody>
      </p:sp>
    </p:spTree>
    <p:extLst>
      <p:ext uri="{BB962C8B-B14F-4D97-AF65-F5344CB8AC3E}">
        <p14:creationId xmlns:p14="http://schemas.microsoft.com/office/powerpoint/2010/main" val="1415480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벡터 레이어의 한글 문제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레이어 속성에서 데이터 원본 </a:t>
            </a:r>
            <a:r>
              <a:rPr lang="ko-KR" altLang="en-US" dirty="0" err="1" smtClean="0"/>
              <a:t>인코딩</a:t>
            </a:r>
            <a:r>
              <a:rPr lang="ko-KR" altLang="en-US" dirty="0" smtClean="0"/>
              <a:t> 변경</a:t>
            </a:r>
            <a:r>
              <a:rPr lang="en-US" altLang="ko-KR" dirty="0" smtClean="0"/>
              <a:t>: System – CP949 – Windows949 – EUC-KR – UTF-8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37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458" y="1605422"/>
            <a:ext cx="7844811" cy="4946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4A8F4B1-BD1F-40F5-AF40-E068EB088F96}"/>
              </a:ext>
            </a:extLst>
          </p:cNvPr>
          <p:cNvSpPr txBox="1"/>
          <p:nvPr/>
        </p:nvSpPr>
        <p:spPr>
          <a:xfrm>
            <a:off x="5456088" y="1286488"/>
            <a:ext cx="3424181" cy="27699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29756" indent="-282857" defTabSz="867623" eaLnBrk="0" fontAlgn="b" hangingPunct="0"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Shapefile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의 경우 </a:t>
            </a:r>
            <a:r>
              <a:rPr lang="en-US" altLang="ko-KR" sz="1200" dirty="0" err="1">
                <a:solidFill>
                  <a:schemeClr val="tx1"/>
                </a:solidFill>
                <a:latin typeface="맑은 고딕" panose="020B0503020000020004" pitchFamily="50" charset="-127"/>
              </a:rPr>
              <a:t>cpg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  <a:latin typeface="맑은 고딕" panose="020B0503020000020004" pitchFamily="50" charset="-127"/>
              </a:rPr>
              <a:t>파일을 사용하자</a:t>
            </a:r>
            <a:endParaRPr lang="ko-KR" altLang="en-US" sz="1200" dirty="0">
              <a:solidFill>
                <a:schemeClr val="tx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5036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</a:t>
            </a:r>
            <a:r>
              <a:rPr lang="ko-KR" altLang="en-US" dirty="0" smtClean="0"/>
              <a:t>계산기에서의 도형 함수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필드 계산기를 사용하여 도형 정보를 확인해 보자</a:t>
            </a:r>
            <a:endParaRPr lang="en-US" altLang="ko-KR" dirty="0" smtClean="0"/>
          </a:p>
          <a:p>
            <a:r>
              <a:rPr lang="en-US" altLang="ko-KR" dirty="0" smtClean="0"/>
              <a:t>WGS84 </a:t>
            </a:r>
            <a:r>
              <a:rPr lang="ko-KR" altLang="en-US" dirty="0" smtClean="0"/>
              <a:t>경위도 </a:t>
            </a:r>
            <a:r>
              <a:rPr lang="ko-KR" altLang="en-US" dirty="0" err="1" smtClean="0"/>
              <a:t>좌표계</a:t>
            </a:r>
            <a:r>
              <a:rPr lang="en-US" altLang="ko-KR" dirty="0" smtClean="0"/>
              <a:t>(EPSG:4326)</a:t>
            </a:r>
            <a:r>
              <a:rPr lang="ko-KR" altLang="en-US" dirty="0" smtClean="0"/>
              <a:t> 레이어를 </a:t>
            </a:r>
            <a:r>
              <a:rPr lang="ko-KR" altLang="en-US" dirty="0" err="1" smtClean="0"/>
              <a:t>세계측지계</a:t>
            </a:r>
            <a:r>
              <a:rPr lang="ko-KR" altLang="en-US" dirty="0" smtClean="0"/>
              <a:t> 한국 중부원점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좌표계</a:t>
            </a:r>
            <a:r>
              <a:rPr lang="en-US" altLang="ko-KR" dirty="0" smtClean="0"/>
              <a:t>(EPSG:5186)</a:t>
            </a:r>
            <a:r>
              <a:rPr lang="ko-KR" altLang="en-US" dirty="0" smtClean="0"/>
              <a:t>의 면적으로 계산하는 예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38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615" y="1777018"/>
            <a:ext cx="7093415" cy="4731627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495937" y="2491472"/>
            <a:ext cx="5996645" cy="53155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r>
              <a:rPr lang="ko-KR" altLang="en-US" sz="2000" b="1" dirty="0"/>
              <a:t>area(transform($geometry, 'EPSG:4326',</a:t>
            </a:r>
            <a:r>
              <a:rPr lang="ko-KR" altLang="en-US" sz="2000" b="1" dirty="0" smtClean="0">
                <a:solidFill>
                  <a:schemeClr val="bg1"/>
                </a:solidFill>
              </a:rPr>
              <a:t>'</a:t>
            </a:r>
            <a:r>
              <a:rPr lang="ko-KR" altLang="en-US" sz="2000" b="1" dirty="0" smtClean="0">
                <a:solidFill>
                  <a:srgbClr val="FFFF00"/>
                </a:solidFill>
              </a:rPr>
              <a:t>EPSG:</a:t>
            </a:r>
            <a:r>
              <a:rPr lang="en-US" altLang="ko-KR" sz="2000" b="1" dirty="0" smtClean="0">
                <a:solidFill>
                  <a:srgbClr val="FFFF00"/>
                </a:solidFill>
              </a:rPr>
              <a:t>5186</a:t>
            </a:r>
            <a:r>
              <a:rPr lang="ko-KR" altLang="en-US" sz="2000" b="1" dirty="0" smtClean="0"/>
              <a:t>'))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886664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54" y="1286488"/>
            <a:ext cx="9294691" cy="49378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 통계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smtClean="0"/>
              <a:t>보기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[</a:t>
            </a:r>
            <a:r>
              <a:rPr lang="ko-KR" altLang="en-US" dirty="0" smtClean="0"/>
              <a:t>통계 요약</a:t>
            </a:r>
            <a:r>
              <a:rPr lang="en-US" altLang="ko-KR" dirty="0" smtClean="0"/>
              <a:t>]</a:t>
            </a:r>
            <a:r>
              <a:rPr lang="ko-KR" altLang="en-US" dirty="0" smtClean="0"/>
              <a:t> 도구를 이용하여 선택한 필드의 </a:t>
            </a:r>
            <a:r>
              <a:rPr lang="ko-KR" altLang="en-US" dirty="0" err="1" smtClean="0"/>
              <a:t>통계값을</a:t>
            </a:r>
            <a:r>
              <a:rPr lang="ko-KR" altLang="en-US" dirty="0" smtClean="0"/>
              <a:t> 확인해 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39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65577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QGIS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60" y="5258410"/>
            <a:ext cx="1713513" cy="9123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D30884AE-2BB9-472A-89A3-05DE417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57" y="5390431"/>
            <a:ext cx="2219614" cy="780370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64714" y="6394207"/>
            <a:ext cx="3102790" cy="270482"/>
            <a:chOff x="4736626" y="6524322"/>
            <a:chExt cx="3102790" cy="270482"/>
          </a:xfrm>
        </p:grpSpPr>
        <p:sp>
          <p:nvSpPr>
            <p:cNvPr id="8" name="직사각형 7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ea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  <a:ea typeface="+mn-ea"/>
                </a:rPr>
                <a:t>Commons License CC-BY-NC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t="28727"/>
          <a:stretch/>
        </p:blipFill>
        <p:spPr>
          <a:xfrm>
            <a:off x="1616198" y="2699941"/>
            <a:ext cx="6673604" cy="21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44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2" y="1473730"/>
            <a:ext cx="9289664" cy="493513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필드의 순서와 유형 조정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필드 </a:t>
            </a:r>
            <a:r>
              <a:rPr lang="ko-KR" altLang="en-US" dirty="0" err="1" smtClean="0"/>
              <a:t>재작성</a:t>
            </a:r>
            <a:r>
              <a:rPr lang="ko-KR" altLang="en-US" dirty="0" smtClean="0"/>
              <a:t> 도구를 이용해서 </a:t>
            </a:r>
            <a:r>
              <a:rPr lang="ko-KR" altLang="en-US" dirty="0" smtClean="0">
                <a:solidFill>
                  <a:schemeClr val="accent1"/>
                </a:solidFill>
              </a:rPr>
              <a:t>필드의 순서와 필드 유형</a:t>
            </a:r>
            <a:r>
              <a:rPr lang="ko-KR" altLang="en-US" dirty="0" smtClean="0"/>
              <a:t>을 수정해 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40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83854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24" y="1196975"/>
            <a:ext cx="7268240" cy="540171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내보내기의 다양한 옵션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다른 이름으로 저장하기에 포함된 여러 기능을 알아보자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41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662383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0990" y="1286488"/>
            <a:ext cx="6079257" cy="535927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편집 </a:t>
            </a:r>
            <a:r>
              <a:rPr lang="ko-KR" altLang="en-US" dirty="0" smtClean="0"/>
              <a:t>옵션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스냅을 활용하여 편집 오류 줄이기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]-[</a:t>
            </a:r>
            <a:r>
              <a:rPr lang="ko-KR" altLang="en-US" dirty="0"/>
              <a:t>옵션</a:t>
            </a:r>
            <a:r>
              <a:rPr lang="en-US" altLang="ko-KR" dirty="0"/>
              <a:t>]-[</a:t>
            </a:r>
            <a:r>
              <a:rPr lang="ko-KR" altLang="en-US" dirty="0" err="1"/>
              <a:t>디지타이즈</a:t>
            </a:r>
            <a:r>
              <a:rPr lang="ko-KR" altLang="en-US" dirty="0"/>
              <a:t> 작업</a:t>
            </a:r>
            <a:r>
              <a:rPr lang="en-US" altLang="ko-KR" dirty="0" smtClean="0"/>
              <a:t>] </a:t>
            </a:r>
            <a:r>
              <a:rPr lang="ko-KR" altLang="en-US" dirty="0" smtClean="0"/>
              <a:t>옵션을 알아보자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42</a:t>
            </a:fld>
            <a:endParaRPr kumimoji="1"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4A8F4B1-BD1F-40F5-AF40-E068EB088F96}"/>
              </a:ext>
            </a:extLst>
          </p:cNvPr>
          <p:cNvSpPr txBox="1"/>
          <p:nvPr/>
        </p:nvSpPr>
        <p:spPr>
          <a:xfrm>
            <a:off x="315285" y="1465653"/>
            <a:ext cx="3094770" cy="101566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329756" indent="-282857" defTabSz="867623" eaLnBrk="0" fontAlgn="b" hangingPunct="0">
              <a:spcBef>
                <a:spcPct val="30000"/>
              </a:spcBef>
              <a:buFont typeface="Wingdings" panose="05000000000000000000" pitchFamily="2" charset="2"/>
              <a:buChar char="ü"/>
            </a:pP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스내핑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: 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스냅 허용 오차 범위 안에서는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버텍스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노드 생성을 억제</a:t>
            </a:r>
            <a:r>
              <a:rPr lang="en-US" altLang="ko-KR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1200" dirty="0" err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디지타이징할</a:t>
            </a:r>
            <a:r>
              <a:rPr lang="ko-KR" altLang="en-US" sz="12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때 객체들 사이에 미세한 틈새가 발생하는 것을 막아 주는 역할을 함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120BB824-1ECC-4678-B05A-09D141AF6F68}"/>
              </a:ext>
            </a:extLst>
          </p:cNvPr>
          <p:cNvSpPr/>
          <p:nvPr/>
        </p:nvSpPr>
        <p:spPr>
          <a:xfrm>
            <a:off x="5043895" y="3023634"/>
            <a:ext cx="4536352" cy="1553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6E5CAE88-CA09-4D3C-8320-69BF55C2B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12" y="4506036"/>
            <a:ext cx="3276364" cy="29851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B9D12E1E-1C6A-4E99-B82F-148031CFD0D7}"/>
              </a:ext>
            </a:extLst>
          </p:cNvPr>
          <p:cNvSpPr/>
          <p:nvPr/>
        </p:nvSpPr>
        <p:spPr>
          <a:xfrm>
            <a:off x="485076" y="4506036"/>
            <a:ext cx="324036" cy="29851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</a:endParaRPr>
          </a:p>
        </p:txBody>
      </p:sp>
      <p:sp>
        <p:nvSpPr>
          <p:cNvPr id="11" name="말풍선: 사각형 9">
            <a:extLst>
              <a:ext uri="{FF2B5EF4-FFF2-40B4-BE49-F238E27FC236}">
                <a16:creationId xmlns:a16="http://schemas.microsoft.com/office/drawing/2014/main" xmlns="" id="{AF880F92-FEF4-443E-866C-76D4000356D9}"/>
              </a:ext>
            </a:extLst>
          </p:cNvPr>
          <p:cNvSpPr/>
          <p:nvPr/>
        </p:nvSpPr>
        <p:spPr>
          <a:xfrm>
            <a:off x="485076" y="5190112"/>
            <a:ext cx="3285600" cy="504056"/>
          </a:xfrm>
          <a:prstGeom prst="wedgeRectCallout">
            <a:avLst>
              <a:gd name="adj1" fmla="val -45009"/>
              <a:gd name="adj2" fmla="val -104249"/>
            </a:avLst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스냅 </a:t>
            </a:r>
            <a:r>
              <a:rPr lang="ko-KR" altLang="en-US" sz="10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툴바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에서 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“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스냅 활성화</a:t>
            </a:r>
            <a:r>
              <a:rPr lang="en-US" altLang="ko-KR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”</a:t>
            </a:r>
            <a:r>
              <a:rPr lang="ko-KR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도 활성화해 주세요</a:t>
            </a:r>
          </a:p>
        </p:txBody>
      </p:sp>
    </p:spTree>
    <p:extLst>
      <p:ext uri="{BB962C8B-B14F-4D97-AF65-F5344CB8AC3E}">
        <p14:creationId xmlns:p14="http://schemas.microsoft.com/office/powerpoint/2010/main" val="1391977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래스터 데이터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60" y="5258410"/>
            <a:ext cx="1713513" cy="912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30884AE-2BB9-472A-89A3-05DE417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57" y="5390431"/>
            <a:ext cx="2219614" cy="78037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4714" y="6394207"/>
            <a:ext cx="3102790" cy="270482"/>
            <a:chOff x="4736626" y="6524322"/>
            <a:chExt cx="3102790" cy="270482"/>
          </a:xfrm>
        </p:grpSpPr>
        <p:sp>
          <p:nvSpPr>
            <p:cNvPr id="14" name="직사각형 13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ea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  <a:ea typeface="+mn-ea"/>
                </a:rPr>
                <a:t>Commons License CC-BY-NC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16" name="부제목 4"/>
          <p:cNvSpPr>
            <a:spLocks noGrp="1"/>
          </p:cNvSpPr>
          <p:nvPr>
            <p:ph type="subTitle" idx="1"/>
          </p:nvPr>
        </p:nvSpPr>
        <p:spPr>
          <a:xfrm>
            <a:off x="1238250" y="2779852"/>
            <a:ext cx="7429500" cy="1655762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28727"/>
          <a:stretch/>
        </p:blipFill>
        <p:spPr>
          <a:xfrm>
            <a:off x="1616198" y="2699941"/>
            <a:ext cx="6673604" cy="21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352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래스터 분석 시 고려사항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좌표체계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공간범위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셀 크기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해상도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통일하자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44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83947" y="1211926"/>
            <a:ext cx="9249003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좌표체계 통일</a:t>
            </a:r>
            <a:endParaRPr lang="ko-KR" altLang="en-US" sz="2000" b="1" dirty="0"/>
          </a:p>
          <a:p>
            <a:pPr marL="800045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좌표체계를 통일하면 연산 과정에서 불필요한 </a:t>
            </a:r>
            <a:r>
              <a:rPr lang="en-US" altLang="ko-KR" sz="2000" dirty="0" smtClean="0"/>
              <a:t>[</a:t>
            </a:r>
            <a:r>
              <a:rPr lang="ko-KR" altLang="en-US" sz="2000" dirty="0" smtClean="0"/>
              <a:t>좌표체계 변환</a:t>
            </a:r>
            <a:r>
              <a:rPr lang="en-US" altLang="ko-KR" sz="2000" dirty="0" smtClean="0"/>
              <a:t>]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과정을 피할 수 있습니다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   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ko-KR" altLang="en-US" sz="2000" b="1" dirty="0" smtClean="0"/>
              <a:t>공간 범위와 셀 크기 통일</a:t>
            </a:r>
            <a:endParaRPr lang="ko-KR" altLang="en-US" sz="2000" b="1" dirty="0"/>
          </a:p>
          <a:p>
            <a:pPr marL="800045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공간 범위와 셀 크기를 통일하면 연산 과정에서 불필요한 </a:t>
            </a:r>
            <a:r>
              <a:rPr lang="ko-KR" altLang="en-US" sz="2000" dirty="0" err="1" smtClean="0"/>
              <a:t>리샘플링을</a:t>
            </a:r>
            <a:r>
              <a:rPr lang="ko-KR" altLang="en-US" sz="2000" dirty="0" smtClean="0"/>
              <a:t> 하지 않습니다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   </a:t>
            </a:r>
            <a:endParaRPr lang="ko-KR" altLang="en-US" sz="2000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altLang="ko-KR" sz="2000" b="1" dirty="0" err="1" smtClean="0"/>
              <a:t>NoData</a:t>
            </a:r>
            <a:r>
              <a:rPr lang="ko-KR" altLang="en-US" sz="2000" b="1" dirty="0" smtClean="0"/>
              <a:t> 이해</a:t>
            </a:r>
            <a:endParaRPr lang="ko-KR" altLang="en-US" sz="2000" b="1" dirty="0"/>
          </a:p>
          <a:p>
            <a:pPr marL="800045" lvl="1" indent="-342900">
              <a:buFont typeface="Wingdings" panose="05000000000000000000" pitchFamily="2" charset="2"/>
              <a:buChar char="§"/>
            </a:pPr>
            <a:r>
              <a:rPr lang="en-US" altLang="ko-KR" sz="2000" dirty="0" err="1" smtClean="0"/>
              <a:t>NoData</a:t>
            </a:r>
            <a:r>
              <a:rPr lang="ko-KR" altLang="en-US" sz="2000" dirty="0"/>
              <a:t>는 래스터 연산</a:t>
            </a:r>
            <a:r>
              <a:rPr lang="en-US" altLang="ko-KR" sz="2000" dirty="0"/>
              <a:t>(</a:t>
            </a:r>
            <a:r>
              <a:rPr lang="ko-KR" altLang="en-US" sz="2000" dirty="0"/>
              <a:t>분석 포함</a:t>
            </a:r>
            <a:r>
              <a:rPr lang="en-US" altLang="ko-KR" sz="2000" dirty="0"/>
              <a:t>)</a:t>
            </a:r>
            <a:r>
              <a:rPr lang="ko-KR" altLang="en-US" sz="2000" dirty="0"/>
              <a:t>에서 제외되는 데이터입니다</a:t>
            </a:r>
            <a:r>
              <a:rPr lang="en-US" altLang="ko-KR" sz="2000" dirty="0" smtClean="0"/>
              <a:t>.</a:t>
            </a:r>
          </a:p>
          <a:p>
            <a:pPr marL="800045" lvl="1" indent="-342900">
              <a:buFont typeface="Wingdings" panose="05000000000000000000" pitchFamily="2" charset="2"/>
              <a:buChar char="§"/>
            </a:pPr>
            <a:r>
              <a:rPr lang="ko-KR" altLang="en-US" sz="2000" dirty="0" smtClean="0"/>
              <a:t>따라서</a:t>
            </a:r>
            <a:r>
              <a:rPr lang="en-US" altLang="ko-KR" sz="2000" dirty="0" smtClean="0"/>
              <a:t>, </a:t>
            </a:r>
            <a:r>
              <a:rPr lang="ko-KR" altLang="en-US" sz="2000" dirty="0" smtClean="0"/>
              <a:t>연구지역을 대상으로 분석할 경우 언제 </a:t>
            </a:r>
            <a:r>
              <a:rPr lang="en-US" altLang="ko-KR" sz="2000" dirty="0" err="1" smtClean="0"/>
              <a:t>NoData</a:t>
            </a:r>
            <a:r>
              <a:rPr lang="ko-KR" altLang="en-US" sz="2000" dirty="0" smtClean="0"/>
              <a:t>를 적용할 지 판단해야 합니다</a:t>
            </a:r>
            <a:r>
              <a:rPr lang="en-US" altLang="ko-KR" sz="2000" dirty="0" smtClean="0"/>
              <a:t>.</a:t>
            </a:r>
            <a:endParaRPr lang="ko-KR" altLang="en-US" sz="2000" dirty="0"/>
          </a:p>
          <a:p>
            <a:pPr marL="800045" lvl="1" indent="-342900">
              <a:buFont typeface="Wingdings" panose="05000000000000000000" pitchFamily="2" charset="2"/>
              <a:buChar char="§"/>
            </a:pPr>
            <a:endParaRPr lang="ko-KR" altLang="en-US" sz="2000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86731" y="4209832"/>
            <a:ext cx="5344946" cy="23350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41404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NoData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NoData</a:t>
            </a:r>
            <a:r>
              <a:rPr lang="en-US" altLang="ko-KR" dirty="0"/>
              <a:t> </a:t>
            </a:r>
            <a:r>
              <a:rPr lang="ko-KR" altLang="en-US" dirty="0"/>
              <a:t>적용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err="1" smtClean="0"/>
              <a:t>래스터의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NoData</a:t>
            </a:r>
            <a:r>
              <a:rPr lang="ko-KR" altLang="en-US" dirty="0" smtClean="0"/>
              <a:t>는 래스터 연산</a:t>
            </a:r>
            <a:r>
              <a:rPr lang="en-US" altLang="ko-KR" dirty="0" smtClean="0"/>
              <a:t>(</a:t>
            </a:r>
            <a:r>
              <a:rPr lang="ko-KR" altLang="en-US" dirty="0" smtClean="0"/>
              <a:t>분석 포함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 제외되는 데이터입니다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45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20" y="1569601"/>
            <a:ext cx="9255142" cy="49167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702" y="1286488"/>
            <a:ext cx="3783986" cy="322650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gray">
          <a:xfrm>
            <a:off x="6961565" y="1611567"/>
            <a:ext cx="1571152" cy="1156893"/>
          </a:xfrm>
          <a:prstGeom prst="rect">
            <a:avLst/>
          </a:prstGeom>
          <a:noFill/>
          <a:ln w="28575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95339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내보내기 </a:t>
            </a:r>
            <a:r>
              <a:rPr lang="en-US" altLang="ko-KR" dirty="0"/>
              <a:t>– </a:t>
            </a:r>
            <a:r>
              <a:rPr lang="ko-KR" altLang="en-US" dirty="0"/>
              <a:t>원본 </a:t>
            </a:r>
            <a:r>
              <a:rPr lang="ko-KR" altLang="en-US" dirty="0" err="1"/>
              <a:t>셀값</a:t>
            </a:r>
            <a:r>
              <a:rPr lang="ko-KR" altLang="en-US" dirty="0"/>
              <a:t> 유형에 따른 </a:t>
            </a:r>
            <a:r>
              <a:rPr lang="ko-KR" altLang="en-US" dirty="0" err="1"/>
              <a:t>리샘플링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래스터 레이어의 다른 이름으로 저장하는 기능을 알아보자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46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956" y="1196975"/>
            <a:ext cx="6964617" cy="531635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gray">
          <a:xfrm>
            <a:off x="1566099" y="4865012"/>
            <a:ext cx="2096553" cy="1156893"/>
          </a:xfrm>
          <a:prstGeom prst="rect">
            <a:avLst/>
          </a:prstGeom>
          <a:noFill/>
          <a:ln w="28575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26032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139" y="1239217"/>
            <a:ext cx="7894283" cy="52504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내보내기 </a:t>
            </a:r>
            <a:r>
              <a:rPr lang="en-US" altLang="ko-KR" dirty="0"/>
              <a:t>– </a:t>
            </a:r>
            <a:r>
              <a:rPr lang="ko-KR" altLang="en-US" dirty="0"/>
              <a:t>원본 </a:t>
            </a:r>
            <a:r>
              <a:rPr lang="ko-KR" altLang="en-US" dirty="0" err="1"/>
              <a:t>셀값</a:t>
            </a:r>
            <a:r>
              <a:rPr lang="ko-KR" altLang="en-US" dirty="0"/>
              <a:t> 유형에 따른 </a:t>
            </a:r>
            <a:r>
              <a:rPr lang="ko-KR" altLang="en-US" dirty="0" err="1"/>
              <a:t>리샘플링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고급 </a:t>
            </a:r>
            <a:r>
              <a:rPr lang="ko-KR" altLang="en-US" dirty="0" err="1" smtClean="0"/>
              <a:t>파라미터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추가 </a:t>
            </a:r>
            <a:r>
              <a:rPr lang="ko-KR" altLang="en-US" dirty="0" err="1" smtClean="0"/>
              <a:t>명령줄</a:t>
            </a:r>
            <a:r>
              <a:rPr lang="ko-KR" altLang="en-US" dirty="0" smtClean="0"/>
              <a:t> 옵션</a:t>
            </a:r>
            <a:r>
              <a:rPr lang="en-US" altLang="ko-KR" dirty="0" smtClean="0"/>
              <a:t>: https</a:t>
            </a:r>
            <a:r>
              <a:rPr lang="en-US" altLang="ko-KR" dirty="0"/>
              <a:t>://gdal.org/programs/gdalwarp.html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47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 bwMode="gray">
          <a:xfrm>
            <a:off x="1000283" y="4940791"/>
            <a:ext cx="7729458" cy="873985"/>
          </a:xfrm>
          <a:prstGeom prst="rect">
            <a:avLst/>
          </a:prstGeom>
          <a:noFill/>
          <a:ln w="28575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8042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공간처리 및 분석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60" y="5258410"/>
            <a:ext cx="1713513" cy="912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30884AE-2BB9-472A-89A3-05DE417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57" y="5390431"/>
            <a:ext cx="2219614" cy="78037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4714" y="6394207"/>
            <a:ext cx="3102790" cy="270482"/>
            <a:chOff x="4736626" y="6524322"/>
            <a:chExt cx="3102790" cy="270482"/>
          </a:xfrm>
        </p:grpSpPr>
        <p:sp>
          <p:nvSpPr>
            <p:cNvPr id="14" name="직사각형 13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ea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  <a:ea typeface="+mn-ea"/>
                </a:rPr>
                <a:t>Commons License CC-BY-NC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16" name="부제목 4"/>
          <p:cNvSpPr>
            <a:spLocks noGrp="1"/>
          </p:cNvSpPr>
          <p:nvPr>
            <p:ph type="subTitle" idx="1"/>
          </p:nvPr>
        </p:nvSpPr>
        <p:spPr>
          <a:xfrm>
            <a:off x="1238250" y="2779852"/>
            <a:ext cx="7429500" cy="1655762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28727"/>
          <a:stretch/>
        </p:blipFill>
        <p:spPr>
          <a:xfrm>
            <a:off x="1616198" y="2699941"/>
            <a:ext cx="6673604" cy="21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7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분석도구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설정</a:t>
            </a:r>
            <a:r>
              <a:rPr lang="en-US" altLang="ko-KR" dirty="0"/>
              <a:t>]-[</a:t>
            </a:r>
            <a:r>
              <a:rPr lang="ko-KR" altLang="en-US" dirty="0"/>
              <a:t>옵션</a:t>
            </a:r>
            <a:r>
              <a:rPr lang="en-US" altLang="ko-KR" dirty="0" smtClean="0"/>
              <a:t>]-[</a:t>
            </a:r>
            <a:r>
              <a:rPr lang="ko-KR" altLang="en-US" dirty="0" smtClean="0"/>
              <a:t>공간 처리</a:t>
            </a:r>
            <a:r>
              <a:rPr lang="en-US" altLang="ko-KR" dirty="0" smtClean="0"/>
              <a:t>] </a:t>
            </a:r>
            <a:r>
              <a:rPr lang="ko-KR" altLang="en-US" dirty="0"/>
              <a:t>옵션을 </a:t>
            </a:r>
            <a:r>
              <a:rPr lang="ko-KR" altLang="en-US" dirty="0" smtClean="0"/>
              <a:t>알아보자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49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15" y="1286488"/>
            <a:ext cx="8791350" cy="5185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340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OSGeo</a:t>
            </a:r>
            <a:r>
              <a:rPr lang="en-US" altLang="ko-KR" dirty="0" smtClean="0"/>
              <a:t> &amp; </a:t>
            </a:r>
            <a:r>
              <a:rPr lang="en-US" altLang="ko-KR" dirty="0" err="1" smtClean="0"/>
              <a:t>OSGeo</a:t>
            </a:r>
            <a:r>
              <a:rPr lang="en-US" altLang="ko-KR" dirty="0" smtClean="0"/>
              <a:t> Korean Chapter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4472C4"/>
                </a:solidFill>
              </a:rPr>
              <a:t>OSGeo(Open Source Geospatial Foundation)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는 </a:t>
            </a:r>
            <a:r>
              <a:rPr lang="ko-KR" altLang="en-US" dirty="0">
                <a:solidFill>
                  <a:srgbClr val="4472C4"/>
                </a:solidFill>
              </a:rPr>
              <a:t>오픈소스 지리공간 </a:t>
            </a:r>
            <a:r>
              <a:rPr lang="en-US" altLang="ko-KR" dirty="0">
                <a:solidFill>
                  <a:srgbClr val="4472C4"/>
                </a:solidFill>
              </a:rPr>
              <a:t>SW, </a:t>
            </a:r>
            <a:r>
              <a:rPr lang="en-US" altLang="ko-KR" dirty="0" err="1">
                <a:solidFill>
                  <a:srgbClr val="4472C4"/>
                </a:solidFill>
              </a:rPr>
              <a:t>GeoData</a:t>
            </a:r>
            <a:r>
              <a:rPr lang="ko-KR" altLang="en-US" dirty="0">
                <a:solidFill>
                  <a:srgbClr val="4472C4"/>
                </a:solidFill>
              </a:rPr>
              <a:t>의 개발 지원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과 광범위한 </a:t>
            </a:r>
            <a:r>
              <a:rPr lang="ko-KR" altLang="en-US" dirty="0">
                <a:solidFill>
                  <a:srgbClr val="4472C4"/>
                </a:solidFill>
              </a:rPr>
              <a:t>사용 증진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을 위해 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2006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년 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2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월 </a:t>
            </a:r>
            <a:r>
              <a:rPr lang="en-US" altLang="ko-KR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4</a:t>
            </a:r>
            <a:r>
              <a:rPr lang="ko-KR" altLang="en-US" dirty="0">
                <a:solidFill>
                  <a:sysClr val="windowText" lastClr="000000">
                    <a:lumMod val="75000"/>
                    <a:lumOff val="25000"/>
                  </a:sysClr>
                </a:solidFill>
              </a:rPr>
              <a:t>일 미국 시카고에서 창설된 </a:t>
            </a:r>
            <a:r>
              <a:rPr lang="ko-KR" altLang="en-US" dirty="0">
                <a:solidFill>
                  <a:srgbClr val="4472C4"/>
                </a:solidFill>
              </a:rPr>
              <a:t>비영리 민간 </a:t>
            </a:r>
            <a:r>
              <a:rPr lang="ko-KR" altLang="en-US" dirty="0" smtClean="0">
                <a:solidFill>
                  <a:srgbClr val="4472C4"/>
                </a:solidFill>
              </a:rPr>
              <a:t>기구</a:t>
            </a:r>
            <a:endParaRPr lang="ko-KR" altLang="en-US" dirty="0">
              <a:solidFill>
                <a:sysClr val="windowText" lastClr="000000">
                  <a:lumMod val="75000"/>
                  <a:lumOff val="25000"/>
                </a:sys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</a:t>
            </a:fld>
            <a:endParaRPr kumimoji="1" lang="ko-KR" altLang="en-US"/>
          </a:p>
        </p:txBody>
      </p:sp>
      <p:sp>
        <p:nvSpPr>
          <p:cNvPr id="49" name="직사각형 48"/>
          <p:cNvSpPr/>
          <p:nvPr/>
        </p:nvSpPr>
        <p:spPr bwMode="gray">
          <a:xfrm>
            <a:off x="486400" y="3382910"/>
            <a:ext cx="8820980" cy="2936612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r" latinLnBrk="0">
              <a:buSzPct val="150000"/>
              <a:defRPr/>
            </a:pPr>
            <a:endParaRPr kumimoji="1" lang="ko-KR" altLang="en-US" sz="1000" kern="0" dirty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009" y="1605806"/>
            <a:ext cx="2898340" cy="1635751"/>
          </a:xfrm>
          <a:prstGeom prst="rect">
            <a:avLst/>
          </a:prstGeom>
        </p:spPr>
      </p:pic>
      <p:sp>
        <p:nvSpPr>
          <p:cNvPr id="51" name="TextBox 50"/>
          <p:cNvSpPr txBox="1"/>
          <p:nvPr>
            <p:custDataLst>
              <p:tags r:id="rId1"/>
            </p:custDataLst>
          </p:nvPr>
        </p:nvSpPr>
        <p:spPr>
          <a:xfrm>
            <a:off x="3979218" y="1566994"/>
            <a:ext cx="5272237" cy="1741471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</a:ln>
          <a:effectLst/>
        </p:spPr>
        <p:txBody>
          <a:bodyPr wrap="square">
            <a:prstTxWarp prst="textNoShape">
              <a:avLst/>
            </a:prstTxWarp>
            <a:noAutofit/>
          </a:bodyPr>
          <a:lstStyle/>
          <a:p>
            <a:pPr marL="171450" indent="-171450" defTabSz="912813" latinLnBrk="0">
              <a:buFont typeface="Wingdings" panose="05000000000000000000" pitchFamily="2" charset="2"/>
              <a:buChar char="v"/>
              <a:defRPr/>
            </a:pPr>
            <a:r>
              <a:rPr lang="ko-KR" alt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홈페이지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defTabSz="912813" latinLnBrk="0">
              <a:defRPr/>
            </a:pPr>
            <a:r>
              <a:rPr lang="en-US" altLang="ko-KR" sz="105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 - https://www.osgeo.org</a:t>
            </a:r>
          </a:p>
          <a:p>
            <a:pPr defTabSz="912813" latinLnBrk="0">
              <a:defRPr/>
            </a:pPr>
            <a:endParaRPr lang="en-US" altLang="ko-KR" sz="105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marL="171450" indent="-171450" defTabSz="912813" latinLnBrk="0">
              <a:buFont typeface="Wingdings" panose="05000000000000000000" pitchFamily="2" charset="2"/>
              <a:buChar char="v"/>
              <a:defRPr/>
            </a:pPr>
            <a:r>
              <a:rPr lang="ko-KR" alt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로컬 지부 운영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defTabSz="912813" latinLnBrk="0">
              <a:defRPr/>
            </a:pP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 - OSGeo 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한국어지부 포함 전세계 </a:t>
            </a: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29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개의 로컬 지부 운영</a:t>
            </a:r>
            <a:endParaRPr lang="en-US" altLang="ko-KR" sz="105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defTabSz="912813" latinLnBrk="0">
              <a:defRPr/>
            </a:pPr>
            <a:endParaRPr lang="en-US" altLang="ko-KR" sz="105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marL="171450" indent="-171450" defTabSz="912813" latinLnBrk="0">
              <a:buFont typeface="Wingdings" panose="05000000000000000000" pitchFamily="2" charset="2"/>
              <a:buChar char="v"/>
              <a:defRPr/>
            </a:pP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FOSS4G </a:t>
            </a:r>
            <a:r>
              <a:rPr lang="ko-KR" alt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국제 </a:t>
            </a:r>
            <a:r>
              <a:rPr lang="en-US" altLang="ko-KR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Conference </a:t>
            </a:r>
            <a:r>
              <a:rPr lang="ko-KR" altLang="en-US" sz="11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개최</a:t>
            </a:r>
            <a:endParaRPr lang="en-US" altLang="ko-KR" sz="1100" b="1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defTabSz="912813" latinLnBrk="0">
              <a:defRPr/>
            </a:pP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 - OSGeo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의 주최로 개최되는 세계 최대의 오픈소스 </a:t>
            </a: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GIS 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연례 </a:t>
            </a:r>
            <a:r>
              <a:rPr lang="ko-KR" altLang="en-US" sz="105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컨퍼런스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</a:t>
            </a:r>
          </a:p>
          <a:p>
            <a:pPr defTabSz="912813" latinLnBrk="0">
              <a:defRPr/>
            </a:pP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- 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유럽</a:t>
            </a: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북미</a:t>
            </a: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, 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기타 지역의 </a:t>
            </a:r>
            <a:r>
              <a:rPr lang="ko-KR" altLang="en-US" sz="1050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대륙별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순환 원칙에 따라 개최</a:t>
            </a:r>
            <a:endParaRPr lang="en-US" altLang="ko-KR" sz="105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  <a:p>
            <a:pPr defTabSz="912813" latinLnBrk="0">
              <a:defRPr/>
            </a:pP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  - 2015</a:t>
            </a:r>
            <a:r>
              <a:rPr lang="ko-KR" altLang="en-US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년 대한민국 서울에서 </a:t>
            </a:r>
            <a:r>
              <a:rPr lang="ko-KR" altLang="en-US" sz="1050" kern="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맑은 고딕" panose="020B0503020000020004" pitchFamily="50" charset="-127"/>
              </a:rPr>
              <a:t>개최</a:t>
            </a:r>
            <a:endParaRPr lang="ko-KR" altLang="en-US" sz="1050" kern="0" dirty="0">
              <a:solidFill>
                <a:prstClr val="black">
                  <a:lumMod val="75000"/>
                  <a:lumOff val="25000"/>
                </a:prstClr>
              </a:solidFill>
              <a:latin typeface="맑은 고딕" panose="020B0503020000020004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486400" y="3382910"/>
            <a:ext cx="3142896" cy="34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Content Management Systems</a:t>
            </a:r>
          </a:p>
        </p:txBody>
      </p:sp>
      <p:sp>
        <p:nvSpPr>
          <p:cNvPr id="53" name="직사각형 52"/>
          <p:cNvSpPr/>
          <p:nvPr/>
        </p:nvSpPr>
        <p:spPr>
          <a:xfrm>
            <a:off x="515242" y="4321020"/>
            <a:ext cx="2297138" cy="34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Desktop Applications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63866" y="5122602"/>
            <a:ext cx="2178724" cy="34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Geospatial Libraries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4203661" y="5304090"/>
            <a:ext cx="2092293" cy="34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Metadata Catalogs</a:t>
            </a:r>
          </a:p>
        </p:txBody>
      </p:sp>
      <p:sp>
        <p:nvSpPr>
          <p:cNvPr id="56" name="직사각형 55"/>
          <p:cNvSpPr/>
          <p:nvPr/>
        </p:nvSpPr>
        <p:spPr>
          <a:xfrm>
            <a:off x="6650044" y="5304090"/>
            <a:ext cx="1990323" cy="34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Spatial Databases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4203661" y="3423081"/>
            <a:ext cx="1686338" cy="3480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Web Mapping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1" y="3852854"/>
            <a:ext cx="1044856" cy="307704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26340" r="32417" b="24741"/>
          <a:stretch/>
        </p:blipFill>
        <p:spPr>
          <a:xfrm>
            <a:off x="1688616" y="4701003"/>
            <a:ext cx="439667" cy="344918"/>
          </a:xfrm>
          <a:prstGeom prst="rect">
            <a:avLst/>
          </a:prstGeom>
        </p:spPr>
      </p:pic>
      <p:pic>
        <p:nvPicPr>
          <p:cNvPr id="60" name="Picture 8" descr="geoserver-logo-1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334452" y="3924908"/>
            <a:ext cx="987701" cy="314424"/>
          </a:xfrm>
          <a:prstGeom prst="rect">
            <a:avLst/>
          </a:prstGeom>
        </p:spPr>
      </p:pic>
      <p:pic>
        <p:nvPicPr>
          <p:cNvPr id="61" name="Picture 27" descr="geotools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658653" y="5550308"/>
            <a:ext cx="967782" cy="254991"/>
          </a:xfrm>
          <a:prstGeom prst="rect">
            <a:avLst/>
          </a:prstGeom>
        </p:spPr>
      </p:pic>
      <p:pic>
        <p:nvPicPr>
          <p:cNvPr id="62" name="그림 6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415" y="5698850"/>
            <a:ext cx="838071" cy="495567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686333" y="4714129"/>
            <a:ext cx="895978" cy="324721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0194" y="3877369"/>
            <a:ext cx="701450" cy="391838"/>
          </a:xfrm>
          <a:prstGeom prst="rect">
            <a:avLst/>
          </a:prstGeom>
        </p:spPr>
      </p:pic>
      <p:pic>
        <p:nvPicPr>
          <p:cNvPr id="65" name="Picture 2" descr="http://geospatial.blogs.com/.a/6a00d83476d35153ef017d3dc4b31c970c-600wi">
            <a:extLst>
              <a:ext uri="{FF2B5EF4-FFF2-40B4-BE49-F238E27FC236}">
                <a16:creationId xmlns:a16="http://schemas.microsoft.com/office/drawing/2014/main" xmlns="" id="{1FF17845-48A9-A847-913F-295238F647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41585" y="4740075"/>
            <a:ext cx="1172814" cy="26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925" y="5440755"/>
            <a:ext cx="324797" cy="359825"/>
          </a:xfrm>
          <a:prstGeom prst="rect">
            <a:avLst/>
          </a:prstGeom>
        </p:spPr>
      </p:pic>
      <p:pic>
        <p:nvPicPr>
          <p:cNvPr id="67" name="Picture 23" descr="banner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437909" y="3923424"/>
            <a:ext cx="1126225" cy="299730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207" y="4696564"/>
            <a:ext cx="728005" cy="333458"/>
          </a:xfrm>
          <a:prstGeom prst="rect">
            <a:avLst/>
          </a:prstGeom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7963" y="4719179"/>
            <a:ext cx="343724" cy="373322"/>
          </a:xfrm>
          <a:prstGeom prst="rect">
            <a:avLst/>
          </a:prstGeom>
        </p:spPr>
      </p:pic>
      <p:pic>
        <p:nvPicPr>
          <p:cNvPr id="70" name="그림 69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800" y="5959111"/>
            <a:ext cx="1036364" cy="316104"/>
          </a:xfrm>
          <a:prstGeom prst="rect">
            <a:avLst/>
          </a:prstGeom>
        </p:spPr>
      </p:pic>
      <p:pic>
        <p:nvPicPr>
          <p:cNvPr id="71" name="그림 70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1342" y="5440755"/>
            <a:ext cx="454247" cy="455761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64" y="5935781"/>
            <a:ext cx="1209561" cy="339434"/>
          </a:xfrm>
          <a:prstGeom prst="rect">
            <a:avLst/>
          </a:prstGeom>
        </p:spPr>
      </p:pic>
      <p:pic>
        <p:nvPicPr>
          <p:cNvPr id="73" name="Picture 2" descr="deegree.or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103" y="3948139"/>
            <a:ext cx="966282" cy="330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334453" y="4350364"/>
            <a:ext cx="1347457" cy="251013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60" y="4267923"/>
            <a:ext cx="1202316" cy="313644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3243" y="4337426"/>
            <a:ext cx="1145246" cy="224067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0"/>
          <a:stretch/>
        </p:blipFill>
        <p:spPr>
          <a:xfrm>
            <a:off x="4376032" y="5785139"/>
            <a:ext cx="1101309" cy="282668"/>
          </a:xfrm>
          <a:prstGeom prst="rect">
            <a:avLst/>
          </a:prstGeom>
        </p:spPr>
      </p:pic>
      <p:pic>
        <p:nvPicPr>
          <p:cNvPr id="78" name="그림 77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165" y="5630311"/>
            <a:ext cx="410035" cy="628896"/>
          </a:xfrm>
          <a:prstGeom prst="rect">
            <a:avLst/>
          </a:prstGeom>
        </p:spPr>
      </p:pic>
      <p:pic>
        <p:nvPicPr>
          <p:cNvPr id="79" name="Picture 8" descr="http://opticks.org/confluence/download/attachments/1572869/opticks?version=1&amp;modificationDate=1237559028634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408145" y="4729205"/>
            <a:ext cx="362089" cy="363296"/>
          </a:xfrm>
          <a:prstGeom prst="rect">
            <a:avLst/>
          </a:prstGeom>
          <a:noFill/>
        </p:spPr>
      </p:pic>
      <p:pic>
        <p:nvPicPr>
          <p:cNvPr id="80" name="Picture 2"/>
          <p:cNvPicPr>
            <a:picLocks noChangeAspect="1" noChangeArrowheads="1"/>
          </p:cNvPicPr>
          <p:nvPr/>
        </p:nvPicPr>
        <p:blipFill rotWithShape="1">
          <a:blip r:embed="rId28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" t="13925" r="1141" b="-1"/>
          <a:stretch/>
        </p:blipFill>
        <p:spPr bwMode="auto">
          <a:xfrm>
            <a:off x="4363479" y="4714856"/>
            <a:ext cx="1174944" cy="354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" name="Picture 16" descr="http://opengeo.org/images/Logos/GeoExt-sm.png">
            <a:hlinkClick r:id="rId29"/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295" y="4765227"/>
            <a:ext cx="633328" cy="20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그림 81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1" t="24832" r="24400" b="25733"/>
          <a:stretch/>
        </p:blipFill>
        <p:spPr>
          <a:xfrm>
            <a:off x="7683385" y="4662789"/>
            <a:ext cx="655915" cy="352948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144" y="5697425"/>
            <a:ext cx="947030" cy="399870"/>
          </a:xfrm>
          <a:prstGeom prst="rect">
            <a:avLst/>
          </a:prstGeom>
        </p:spPr>
      </p:pic>
      <p:cxnSp>
        <p:nvCxnSpPr>
          <p:cNvPr id="84" name="직선 연결선 83"/>
          <p:cNvCxnSpPr/>
          <p:nvPr/>
        </p:nvCxnSpPr>
        <p:spPr bwMode="auto">
          <a:xfrm>
            <a:off x="515242" y="3730995"/>
            <a:ext cx="3114053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5" name="직선 연결선 84"/>
          <p:cNvCxnSpPr/>
          <p:nvPr/>
        </p:nvCxnSpPr>
        <p:spPr bwMode="auto">
          <a:xfrm>
            <a:off x="516412" y="4639299"/>
            <a:ext cx="2315434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" name="직선 연결선 85"/>
          <p:cNvCxnSpPr/>
          <p:nvPr/>
        </p:nvCxnSpPr>
        <p:spPr bwMode="auto">
          <a:xfrm>
            <a:off x="515242" y="5436510"/>
            <a:ext cx="2227347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7" name="직선 연결선 86"/>
          <p:cNvCxnSpPr/>
          <p:nvPr/>
        </p:nvCxnSpPr>
        <p:spPr bwMode="auto">
          <a:xfrm>
            <a:off x="4203661" y="3743115"/>
            <a:ext cx="1686338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8" name="직선 연결선 87"/>
          <p:cNvCxnSpPr/>
          <p:nvPr/>
        </p:nvCxnSpPr>
        <p:spPr bwMode="auto">
          <a:xfrm>
            <a:off x="4279863" y="5610725"/>
            <a:ext cx="1962953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9" name="직선 연결선 88"/>
          <p:cNvCxnSpPr/>
          <p:nvPr/>
        </p:nvCxnSpPr>
        <p:spPr bwMode="auto">
          <a:xfrm>
            <a:off x="6701908" y="5606599"/>
            <a:ext cx="1962953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0" name="직사각형 89"/>
          <p:cNvSpPr/>
          <p:nvPr/>
        </p:nvSpPr>
        <p:spPr bwMode="gray">
          <a:xfrm>
            <a:off x="6814399" y="3401092"/>
            <a:ext cx="2437058" cy="351173"/>
          </a:xfrm>
          <a:prstGeom prst="rect">
            <a:avLst/>
          </a:prstGeom>
          <a:solidFill>
            <a:srgbClr val="4472C4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 latinLnBrk="0">
              <a:buSzPct val="150000"/>
              <a:defRPr/>
            </a:pPr>
            <a:r>
              <a:rPr kumimoji="1" lang="en-US" altLang="ko-KR" sz="1400" b="1" kern="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OSGeo </a:t>
            </a:r>
            <a:r>
              <a:rPr kumimoji="1" lang="ko-KR" altLang="en-US" sz="1400" b="1" kern="0" dirty="0">
                <a:solidFill>
                  <a:prstClr val="white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주요 프로젝트 현황</a:t>
            </a:r>
          </a:p>
        </p:txBody>
      </p:sp>
      <p:pic>
        <p:nvPicPr>
          <p:cNvPr id="92" name="그림 91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700" y="1473765"/>
            <a:ext cx="1459167" cy="909336"/>
          </a:xfrm>
          <a:prstGeom prst="rect">
            <a:avLst/>
          </a:prstGeom>
        </p:spPr>
      </p:pic>
      <p:sp>
        <p:nvSpPr>
          <p:cNvPr id="93" name="직사각형 92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93141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97" y="1342294"/>
            <a:ext cx="8901206" cy="514740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분석도구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벡터 분석도구 </a:t>
            </a:r>
            <a:r>
              <a:rPr lang="ko-KR" altLang="en-US" dirty="0" err="1" smtClean="0"/>
              <a:t>실행시</a:t>
            </a:r>
            <a:r>
              <a:rPr lang="ko-KR" altLang="en-US" dirty="0" smtClean="0"/>
              <a:t> 나타나는 도형 오류를 처리하는 방식을 알아보자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50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 bwMode="gray">
          <a:xfrm>
            <a:off x="2743199" y="2616902"/>
            <a:ext cx="6436165" cy="207129"/>
          </a:xfrm>
          <a:prstGeom prst="rect">
            <a:avLst/>
          </a:prstGeom>
          <a:noFill/>
          <a:ln w="12700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 bwMode="gray">
          <a:xfrm>
            <a:off x="2702783" y="4511377"/>
            <a:ext cx="6436165" cy="586023"/>
          </a:xfrm>
          <a:prstGeom prst="rect">
            <a:avLst/>
          </a:prstGeom>
          <a:noFill/>
          <a:ln w="12700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 bwMode="gray">
          <a:xfrm>
            <a:off x="2743198" y="3564139"/>
            <a:ext cx="6436165" cy="207129"/>
          </a:xfrm>
          <a:prstGeom prst="rect">
            <a:avLst/>
          </a:prstGeom>
          <a:noFill/>
          <a:ln w="12700">
            <a:solidFill>
              <a:srgbClr val="FF0000"/>
            </a:solidFill>
            <a:headEnd/>
            <a:tailEnd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indent="0" algn="r" eaLnBrk="1" latinLnBrk="1" hangingPunct="1">
              <a:buSzPct val="150000"/>
            </a:pPr>
            <a:endParaRPr kumimoji="1" lang="ko-KR" altLang="en-US" sz="1000" dirty="0" smtClean="0">
              <a:solidFill>
                <a:srgbClr val="000000"/>
              </a:solidFill>
              <a:latin typeface="Nanum Gothic" panose="020D0604000000000000" pitchFamily="34" charset="-127"/>
              <a:ea typeface="Nanum Gothic" panose="020D0604000000000000" pitchFamily="34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28386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857" y="1849902"/>
            <a:ext cx="8652286" cy="44361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분석도구 </a:t>
            </a:r>
            <a:r>
              <a:rPr lang="ko-KR" altLang="en-US" dirty="0" smtClean="0"/>
              <a:t>환경설정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 smtClean="0"/>
              <a:t>Data\Shapefiles\Gangnam </a:t>
            </a:r>
            <a:r>
              <a:rPr lang="ko-KR" altLang="en-US" dirty="0" smtClean="0"/>
              <a:t>폴더의 </a:t>
            </a:r>
            <a:r>
              <a:rPr lang="en-US" altLang="ko-KR" dirty="0" err="1" smtClean="0"/>
              <a:t>landuse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데이터를 </a:t>
            </a:r>
            <a:r>
              <a:rPr lang="en-US" altLang="ko-KR" dirty="0" err="1" smtClean="0"/>
              <a:t>gangnam_dong</a:t>
            </a:r>
            <a:r>
              <a:rPr lang="en-US" altLang="ko-KR" dirty="0" smtClean="0"/>
              <a:t> </a:t>
            </a:r>
            <a:r>
              <a:rPr lang="ko-KR" altLang="en-US" dirty="0" smtClean="0"/>
              <a:t>으로 잘라내 보자</a:t>
            </a:r>
            <a:endParaRPr lang="en-US" altLang="ko-KR" dirty="0" smtClean="0"/>
          </a:p>
          <a:p>
            <a:r>
              <a:rPr lang="ko-KR" altLang="en-US" dirty="0" err="1" smtClean="0"/>
              <a:t>지오메트리</a:t>
            </a:r>
            <a:r>
              <a:rPr lang="ko-KR" altLang="en-US" dirty="0" smtClean="0"/>
              <a:t> 오류가 발생하면 </a:t>
            </a:r>
            <a:r>
              <a:rPr lang="en-US" altLang="ko-KR" dirty="0" smtClean="0"/>
              <a:t>[</a:t>
            </a:r>
            <a:r>
              <a:rPr lang="ko-KR" altLang="en-US" dirty="0" smtClean="0"/>
              <a:t>도형 수정</a:t>
            </a:r>
            <a:r>
              <a:rPr lang="en-US" altLang="ko-KR" dirty="0" smtClean="0"/>
              <a:t>] </a:t>
            </a:r>
            <a:r>
              <a:rPr lang="ko-KR" altLang="en-US" dirty="0" smtClean="0"/>
              <a:t>도구를 활용하자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712687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0" y="1513949"/>
            <a:ext cx="9359900" cy="49724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버퍼 분석의 이해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투영 </a:t>
            </a:r>
            <a:r>
              <a:rPr lang="en-US" altLang="ko-KR" dirty="0"/>
              <a:t>- </a:t>
            </a:r>
            <a:r>
              <a:rPr lang="ko-KR" altLang="en-US" dirty="0"/>
              <a:t>모양 </a:t>
            </a:r>
            <a:r>
              <a:rPr lang="en-US" altLang="ko-KR" dirty="0"/>
              <a:t>(shape), </a:t>
            </a:r>
            <a:r>
              <a:rPr lang="ko-KR" altLang="en-US" dirty="0"/>
              <a:t>방향 </a:t>
            </a:r>
            <a:r>
              <a:rPr lang="en-US" altLang="ko-KR" dirty="0"/>
              <a:t>(direction), </a:t>
            </a:r>
            <a:r>
              <a:rPr lang="ko-KR" altLang="en-US" dirty="0"/>
              <a:t>길이 </a:t>
            </a:r>
            <a:r>
              <a:rPr lang="en-US" altLang="ko-KR" dirty="0"/>
              <a:t>(length), </a:t>
            </a:r>
            <a:r>
              <a:rPr lang="ko-KR" altLang="en-US" dirty="0"/>
              <a:t>면적 </a:t>
            </a:r>
            <a:r>
              <a:rPr lang="en-US" altLang="ko-KR" dirty="0"/>
              <a:t>(area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왜곡시킨다</a:t>
            </a:r>
            <a:endParaRPr lang="en-US" altLang="ko-KR" dirty="0" smtClean="0"/>
          </a:p>
          <a:p>
            <a:r>
              <a:rPr lang="en-US" altLang="ko-KR" dirty="0" smtClean="0"/>
              <a:t>EPSG:5174, EPSG:3857 </a:t>
            </a:r>
            <a:r>
              <a:rPr lang="ko-KR" altLang="en-US" dirty="0" smtClean="0"/>
              <a:t>포인트 데이터를 이용하여 </a:t>
            </a:r>
            <a:r>
              <a:rPr lang="en-US" altLang="ko-KR" dirty="0" smtClean="0"/>
              <a:t>10km </a:t>
            </a:r>
            <a:r>
              <a:rPr lang="ko-KR" altLang="en-US" dirty="0" smtClean="0"/>
              <a:t>버퍼 결과를 비교해 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863723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다양한 버퍼 옵션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Quadrant </a:t>
            </a:r>
            <a:r>
              <a:rPr lang="en-US" altLang="ko-KR" dirty="0" smtClean="0"/>
              <a:t>segments = 4 (QGIS 3.16 </a:t>
            </a:r>
            <a:r>
              <a:rPr lang="ko-KR" altLang="en-US" dirty="0" smtClean="0"/>
              <a:t>버전에서 </a:t>
            </a:r>
            <a:r>
              <a:rPr lang="ko-KR" altLang="en-US" dirty="0" smtClean="0">
                <a:solidFill>
                  <a:schemeClr val="accent1"/>
                </a:solidFill>
              </a:rPr>
              <a:t>선분</a:t>
            </a:r>
            <a:r>
              <a:rPr lang="ko-KR" altLang="en-US" dirty="0" smtClean="0"/>
              <a:t>으로 번역됨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수정 필요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53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910" y="1286488"/>
            <a:ext cx="9380040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815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버퍼 옵션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US" altLang="ko-KR" dirty="0"/>
              <a:t>Quadrant </a:t>
            </a:r>
            <a:r>
              <a:rPr lang="en-US" altLang="ko-KR" dirty="0" smtClean="0"/>
              <a:t>segments = </a:t>
            </a:r>
            <a:r>
              <a:rPr lang="en-US" altLang="ko-KR" dirty="0" smtClean="0">
                <a:solidFill>
                  <a:schemeClr val="accent1"/>
                </a:solidFill>
              </a:rPr>
              <a:t>24(ArcGIS</a:t>
            </a:r>
            <a:r>
              <a:rPr lang="ko-KR" altLang="en-US" dirty="0" smtClean="0">
                <a:solidFill>
                  <a:schemeClr val="accent1"/>
                </a:solidFill>
              </a:rPr>
              <a:t>의 기본 값</a:t>
            </a:r>
            <a:r>
              <a:rPr lang="en-US" altLang="ko-KR" dirty="0" smtClean="0">
                <a:solidFill>
                  <a:schemeClr val="accent1"/>
                </a:solidFill>
              </a:rPr>
              <a:t>)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54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49" y="1286488"/>
            <a:ext cx="9351029" cy="4967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50084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버퍼 옵션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err="1" smtClean="0"/>
              <a:t>선끝</a:t>
            </a:r>
            <a:r>
              <a:rPr lang="ko-KR" altLang="en-US" dirty="0" smtClean="0"/>
              <a:t> 스타일</a:t>
            </a:r>
            <a:r>
              <a:rPr lang="en-US" altLang="ko-KR" dirty="0"/>
              <a:t>(End Cap style 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변경해 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55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7129" y="1354911"/>
            <a:ext cx="4464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https://www.postgis.net/docs/ST_Buffer.html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360" y="2000898"/>
            <a:ext cx="7183008" cy="454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2209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버퍼 옵션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err="1" smtClean="0"/>
              <a:t>선끝</a:t>
            </a:r>
            <a:r>
              <a:rPr lang="ko-KR" altLang="en-US" dirty="0" smtClean="0"/>
              <a:t> 스타일</a:t>
            </a:r>
            <a:r>
              <a:rPr lang="en-US" altLang="ko-KR" dirty="0"/>
              <a:t>(End Cap style </a:t>
            </a:r>
            <a:r>
              <a:rPr lang="en-US" altLang="ko-KR" dirty="0" smtClean="0"/>
              <a:t>)</a:t>
            </a:r>
            <a:r>
              <a:rPr lang="ko-KR" altLang="en-US" dirty="0" smtClean="0"/>
              <a:t>을 변경해 보자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56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7129" y="1354911"/>
            <a:ext cx="44641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https://www.postgis.net/docs/ST_Buffer.html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93" y="1775339"/>
            <a:ext cx="3465362" cy="21496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75619" y="2792752"/>
            <a:ext cx="3667440" cy="21546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8773" y="3899958"/>
            <a:ext cx="4095074" cy="267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6401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8535" y="2660453"/>
            <a:ext cx="6134415" cy="382924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다양한 버퍼 옵션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라인 데이터를 이용하여 </a:t>
            </a:r>
            <a:r>
              <a:rPr lang="en-US" altLang="ko-KR" dirty="0" smtClean="0"/>
              <a:t>2km </a:t>
            </a:r>
            <a:r>
              <a:rPr lang="ko-KR" altLang="en-US" dirty="0" smtClean="0"/>
              <a:t>간격마다 분할된 </a:t>
            </a:r>
            <a:r>
              <a:rPr lang="ko-KR" altLang="en-US" dirty="0" err="1" smtClean="0"/>
              <a:t>폴리곤을</a:t>
            </a:r>
            <a:r>
              <a:rPr lang="ko-KR" altLang="en-US" dirty="0" smtClean="0"/>
              <a:t> 만들어보자</a:t>
            </a:r>
            <a:endParaRPr lang="en-US" altLang="ko-KR" dirty="0" smtClean="0"/>
          </a:p>
          <a:p>
            <a:r>
              <a:rPr lang="en-US" altLang="ko-KR" dirty="0" smtClean="0"/>
              <a:t>[</a:t>
            </a:r>
            <a:r>
              <a:rPr lang="ko-KR" altLang="en-US" dirty="0" smtClean="0"/>
              <a:t>최대 길이로 라인 분할</a:t>
            </a:r>
            <a:r>
              <a:rPr lang="en-US" altLang="ko-KR" dirty="0" smtClean="0"/>
              <a:t>] </a:t>
            </a:r>
            <a:r>
              <a:rPr lang="en-US" altLang="ko-KR" dirty="0" smtClean="0">
                <a:sym typeface="Wingdings" panose="05000000000000000000" pitchFamily="2" charset="2"/>
              </a:rPr>
              <a:t> </a:t>
            </a:r>
            <a:r>
              <a:rPr lang="en-US" altLang="ko-KR" dirty="0" smtClean="0"/>
              <a:t>[</a:t>
            </a:r>
            <a:r>
              <a:rPr lang="ko-KR" altLang="en-US" dirty="0" smtClean="0"/>
              <a:t>버퍼</a:t>
            </a:r>
            <a:r>
              <a:rPr lang="en-US" altLang="ko-KR" dirty="0" smtClean="0"/>
              <a:t>]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57</a:t>
            </a:fld>
            <a:endParaRPr kumimoji="1"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298" y="1714275"/>
            <a:ext cx="4501739" cy="2528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93118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경위도 데이터의 지형분석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/>
              <a:t>한반도 </a:t>
            </a:r>
            <a:r>
              <a:rPr lang="en-US" altLang="ko-KR" dirty="0"/>
              <a:t>DEM </a:t>
            </a:r>
            <a:r>
              <a:rPr lang="ko-KR" altLang="en-US" dirty="0"/>
              <a:t>데이터를 병합한 뒤</a:t>
            </a:r>
            <a:r>
              <a:rPr lang="en-US" altLang="ko-KR" dirty="0"/>
              <a:t>, slope, </a:t>
            </a:r>
            <a:r>
              <a:rPr lang="en-US" altLang="ko-KR" dirty="0" err="1"/>
              <a:t>hillshade</a:t>
            </a:r>
            <a:r>
              <a:rPr lang="en-US" altLang="ko-KR" dirty="0"/>
              <a:t>, aspect, </a:t>
            </a:r>
            <a:r>
              <a:rPr lang="ko-KR" altLang="en-US" dirty="0"/>
              <a:t>등고선 등을 추출해보자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FOSS4G-Korea-2021-Workshop\Data\SRTM </a:t>
            </a:r>
            <a:r>
              <a:rPr lang="ko-KR" altLang="en-US" dirty="0" smtClean="0"/>
              <a:t>폴더의 </a:t>
            </a:r>
            <a:r>
              <a:rPr lang="en-US" altLang="ko-KR" dirty="0" err="1" smtClean="0"/>
              <a:t>srtm</a:t>
            </a:r>
            <a:r>
              <a:rPr lang="en-US" altLang="ko-KR" dirty="0" smtClean="0"/>
              <a:t> </a:t>
            </a:r>
            <a:r>
              <a:rPr lang="ko-KR" altLang="en-US" dirty="0" smtClean="0"/>
              <a:t>파일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58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4AA8967-A05A-453E-8BC3-D69E339A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193" y="1784649"/>
            <a:ext cx="5667341" cy="4463833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F0093F7-6575-40A3-BDB9-66456F51830A}"/>
              </a:ext>
            </a:extLst>
          </p:cNvPr>
          <p:cNvSpPr txBox="1"/>
          <p:nvPr/>
        </p:nvSpPr>
        <p:spPr>
          <a:xfrm>
            <a:off x="5824447" y="2853524"/>
            <a:ext cx="3021725" cy="3385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/>
              <a:t>Shuttle Radar Topography Mission</a:t>
            </a:r>
          </a:p>
        </p:txBody>
      </p:sp>
    </p:spTree>
    <p:extLst>
      <p:ext uri="{BB962C8B-B14F-4D97-AF65-F5344CB8AC3E}">
        <p14:creationId xmlns:p14="http://schemas.microsoft.com/office/powerpoint/2010/main" val="3105092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경위도 데이터의 지형분석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한반도 </a:t>
            </a:r>
            <a:r>
              <a:rPr lang="en-US" altLang="ko-KR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DEM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지형분석</a:t>
            </a:r>
            <a:r>
              <a:rPr lang="en-US" altLang="ko-KR" dirty="0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: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병합 결과를 비교해 보자</a:t>
            </a:r>
            <a:endParaRPr lang="en-US" altLang="ko-KR" dirty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59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  <p:sp>
        <p:nvSpPr>
          <p:cNvPr id="15" name="내용 개체 틀 1">
            <a:extLst>
              <a:ext uri="{FF2B5EF4-FFF2-40B4-BE49-F238E27FC236}">
                <a16:creationId xmlns:a16="http://schemas.microsoft.com/office/drawing/2014/main" xmlns="" id="{1B515738-E192-47C1-9D22-BF6E6BDCD006}"/>
              </a:ext>
            </a:extLst>
          </p:cNvPr>
          <p:cNvSpPr txBox="1">
            <a:spLocks/>
          </p:cNvSpPr>
          <p:nvPr/>
        </p:nvSpPr>
        <p:spPr>
          <a:xfrm>
            <a:off x="279439" y="1121529"/>
            <a:ext cx="9353511" cy="81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0" marR="0" lvl="1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한반도에 해당하는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DEM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srtm04~06.tif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를 모두 로딩</a:t>
            </a:r>
          </a:p>
          <a:p>
            <a:pPr marL="768350" marR="0" lvl="1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DEM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개를 모두 병합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경위도 </a:t>
            </a:r>
            <a:r>
              <a:rPr kumimoji="0" lang="ko-KR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좌표계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EPSG:4326)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하여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korea_dem_4326.tif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저장</a:t>
            </a: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68350" marR="0" lvl="1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병합 옵션에서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지정한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“</a:t>
            </a: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nodata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”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값을 산출물에 적용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왼쪽 병합 결과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= -32768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원본 데이터의 </a:t>
            </a:r>
            <a:r>
              <a:rPr kumimoji="0" lang="en-US" altLang="ko-KR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NoData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768350" marR="0" lvl="1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20F02DEC-68FD-4A83-B86B-9AD3E7818F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16" r="31004"/>
          <a:stretch/>
        </p:blipFill>
        <p:spPr>
          <a:xfrm>
            <a:off x="391729" y="1878824"/>
            <a:ext cx="1894929" cy="434585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C4FADDAA-6928-4292-A2F3-C132A2F73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9717" y="1875984"/>
            <a:ext cx="2269444" cy="434585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4895" y="1875984"/>
            <a:ext cx="4603826" cy="4613716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5D11686-4BBF-485D-9945-C060058689F6}"/>
              </a:ext>
            </a:extLst>
          </p:cNvPr>
          <p:cNvSpPr/>
          <p:nvPr/>
        </p:nvSpPr>
        <p:spPr>
          <a:xfrm>
            <a:off x="2597558" y="2733242"/>
            <a:ext cx="1719384" cy="20248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B5D11686-4BBF-485D-9945-C060058689F6}"/>
              </a:ext>
            </a:extLst>
          </p:cNvPr>
          <p:cNvSpPr/>
          <p:nvPr/>
        </p:nvSpPr>
        <p:spPr>
          <a:xfrm>
            <a:off x="2602259" y="3063878"/>
            <a:ext cx="1719384" cy="20248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B5D11686-4BBF-485D-9945-C060058689F6}"/>
              </a:ext>
            </a:extLst>
          </p:cNvPr>
          <p:cNvSpPr/>
          <p:nvPr/>
        </p:nvSpPr>
        <p:spPr>
          <a:xfrm>
            <a:off x="2597558" y="3705979"/>
            <a:ext cx="1719384" cy="323407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8851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오픈소스 </a:t>
            </a:r>
            <a:r>
              <a:rPr lang="en-US" altLang="ko-KR" dirty="0"/>
              <a:t>QGIS</a:t>
            </a:r>
            <a:r>
              <a:rPr lang="ko-KR" altLang="en-US" dirty="0"/>
              <a:t>에 대한 이해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6</a:t>
            </a:fld>
            <a:endParaRPr kumimoji="1" lang="ko-KR" altLang="en-US"/>
          </a:p>
        </p:txBody>
      </p:sp>
      <p:sp>
        <p:nvSpPr>
          <p:cNvPr id="9" name="내용 개체 틀 1">
            <a:extLst>
              <a:ext uri="{FF2B5EF4-FFF2-40B4-BE49-F238E27FC236}">
                <a16:creationId xmlns:a16="http://schemas.microsoft.com/office/drawing/2014/main" xmlns="" id="{B3BEBE64-F21D-4C41-8F65-6D81D3EEE4BF}"/>
              </a:ext>
            </a:extLst>
          </p:cNvPr>
          <p:cNvSpPr txBox="1">
            <a:spLocks/>
          </p:cNvSpPr>
          <p:nvPr/>
        </p:nvSpPr>
        <p:spPr>
          <a:xfrm>
            <a:off x="575556" y="712963"/>
            <a:ext cx="8819535" cy="567321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QGIS –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  <a:hlinkClick r:id="rId2"/>
              </a:rPr>
              <a:t>http://qgis.org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무료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오픈소스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GIS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소프트웨어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(QGIS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데스크탑이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대표적인 애플리케이션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공간정보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(GIS)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 시각화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편집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분석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사용 운영체제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윈도우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Mac OS X,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리눅스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BSD,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안드로이드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C++, Python,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Qt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(UI Framework)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로써 개발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다양한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플러그인에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의해 기능 확장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타 오픈소스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GIS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인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PostGIS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GRASS,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MapServer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등과 용이한 통합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배경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2002. 7.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(Gary Sherman), Quantum GIS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명칭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2009. 1.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버전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1.0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출시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2016. 10.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버전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2.18 (Las Palmas)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출시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2018. 2.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버전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3.0 (Girona)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출시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2018. 10.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버전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3.4 (Madeira)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출시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자발적 참여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개발자에 의해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개발관리가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이루어짐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소스코드 관리체계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GitHub)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라이선스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 GNU GPL (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무료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자유롭게 수정 가능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Long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Term Release (LTR)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안정적이며 버그 수정과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기능개선을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지속적으로 보장하는 버전을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지칭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버전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3.16.11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가장 최근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LTR)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83963" y="6122975"/>
            <a:ext cx="81729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※ </a:t>
            </a: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B0503020000020004" pitchFamily="50" charset="-127"/>
              </a:rPr>
              <a:t>Road Map:</a:t>
            </a:r>
            <a:r>
              <a:rPr kumimoji="0" lang="en-US" altLang="ko-KR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고딕" panose="020D0604000000000000" pitchFamily="50" charset="-127"/>
                <a:ea typeface="나눔고딕" panose="020D0604000000000000" pitchFamily="50" charset="-127"/>
              </a:rPr>
              <a:t>  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3"/>
              </a:rPr>
              <a:t>https://www.qgis.org/en/site/getinvolved/development/roadmap.html</a:t>
            </a:r>
            <a:r>
              <a:rPr kumimoji="0" lang="ko-KR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7932735" y="822089"/>
            <a:ext cx="1364797" cy="49463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61573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경위도 데이터의 지형분석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한반도 </a:t>
            </a:r>
            <a:r>
              <a:rPr lang="en-US" altLang="ko-KR" dirty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DEM </a:t>
            </a:r>
            <a:r>
              <a:rPr lang="ko-KR" altLang="en-US" dirty="0" smtClean="0">
                <a:solidFill>
                  <a:sysClr val="windowText" lastClr="000000"/>
                </a:solidFill>
                <a:latin typeface="맑은 고딕" panose="020B0503020000020004" pitchFamily="50" charset="-127"/>
              </a:rPr>
              <a:t>지형분석</a:t>
            </a:r>
            <a:endParaRPr lang="en-US" altLang="ko-KR" dirty="0">
              <a:solidFill>
                <a:sysClr val="windowText" lastClr="000000"/>
              </a:solidFill>
              <a:latin typeface="맑은 고딕" panose="020B0503020000020004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60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40352"/>
          <a:stretch/>
        </p:blipFill>
        <p:spPr>
          <a:xfrm>
            <a:off x="654326" y="2628416"/>
            <a:ext cx="8609288" cy="3772252"/>
          </a:xfrm>
          <a:prstGeom prst="rect">
            <a:avLst/>
          </a:prstGeom>
        </p:spPr>
      </p:pic>
      <p:sp>
        <p:nvSpPr>
          <p:cNvPr id="12" name="내용 개체 틀 1">
            <a:extLst>
              <a:ext uri="{FF2B5EF4-FFF2-40B4-BE49-F238E27FC236}">
                <a16:creationId xmlns:a16="http://schemas.microsoft.com/office/drawing/2014/main" xmlns="" id="{1B515738-E192-47C1-9D22-BF6E6BDCD006}"/>
              </a:ext>
            </a:extLst>
          </p:cNvPr>
          <p:cNvSpPr txBox="1">
            <a:spLocks/>
          </p:cNvSpPr>
          <p:nvPr/>
        </p:nvSpPr>
        <p:spPr>
          <a:xfrm>
            <a:off x="500113" y="1196975"/>
            <a:ext cx="8819535" cy="1225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68350" marR="0" lvl="1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지형분석은 경위도 </a:t>
            </a:r>
            <a:r>
              <a:rPr kumimoji="0" lang="ko-KR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좌표계보다는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미터단위의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좌표계를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사용 권장</a:t>
            </a: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68350" marR="0" lvl="1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korea_dem_4326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레이어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내보내기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-&gt; 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다른 이름으로 저장</a:t>
            </a: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68350" marR="0" lvl="1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저장 파일 이름을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korea_dem_5179.tif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 설정</a:t>
            </a: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68350" marR="0" lvl="1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해상도는 </a:t>
            </a:r>
            <a:r>
              <a:rPr kumimoji="0" lang="en-US" altLang="ko-KR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90m</a:t>
            </a:r>
            <a:r>
              <a:rPr kumimoji="0" lang="ko-KR" altLang="en-US" sz="12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설정 후 저장</a:t>
            </a: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768350" marR="0" lvl="1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ea"/>
              <a:buAutoNum type="circleNumDbPlain"/>
              <a:tabLst/>
              <a:defRPr/>
            </a:pPr>
            <a:endParaRPr kumimoji="0" lang="ko-KR" altLang="en-US" sz="12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B5D11686-4BBF-485D-9945-C060058689F6}"/>
              </a:ext>
            </a:extLst>
          </p:cNvPr>
          <p:cNvSpPr/>
          <p:nvPr/>
        </p:nvSpPr>
        <p:spPr>
          <a:xfrm>
            <a:off x="1376572" y="3885771"/>
            <a:ext cx="1980220" cy="218809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B5D11686-4BBF-485D-9945-C060058689F6}"/>
              </a:ext>
            </a:extLst>
          </p:cNvPr>
          <p:cNvSpPr/>
          <p:nvPr/>
        </p:nvSpPr>
        <p:spPr>
          <a:xfrm>
            <a:off x="953854" y="5792103"/>
            <a:ext cx="7884876" cy="216024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826575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경위도 데이터의 지형분석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한반도 </a:t>
            </a:r>
            <a:r>
              <a:rPr lang="en-US" altLang="ko-KR" dirty="0"/>
              <a:t>DEM </a:t>
            </a:r>
            <a:r>
              <a:rPr lang="ko-KR" altLang="en-US" dirty="0" smtClean="0"/>
              <a:t>지형분석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61</a:t>
            </a:fld>
            <a:endParaRPr kumimoji="1"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277" y="1954188"/>
            <a:ext cx="2376263" cy="217150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4584" y="1951999"/>
            <a:ext cx="2376263" cy="217333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889" y="1951999"/>
            <a:ext cx="2376263" cy="21769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420" y="4279656"/>
            <a:ext cx="2412268" cy="22094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0749" y="4279656"/>
            <a:ext cx="2422184" cy="220947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018401" y="1966907"/>
            <a:ext cx="1099999" cy="2753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DEM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3791318" y="1966907"/>
            <a:ext cx="1099999" cy="2753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Hillshade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6543131" y="1967110"/>
            <a:ext cx="1099999" cy="2753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Slope</a:t>
            </a:r>
            <a:endParaRPr lang="ko-KR" altLang="en-US" dirty="0"/>
          </a:p>
        </p:txBody>
      </p:sp>
      <p:sp>
        <p:nvSpPr>
          <p:cNvPr id="15" name="직사각형 14"/>
          <p:cNvSpPr/>
          <p:nvPr/>
        </p:nvSpPr>
        <p:spPr>
          <a:xfrm>
            <a:off x="2309678" y="4297079"/>
            <a:ext cx="1099999" cy="2753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Aspect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5286753" y="4298195"/>
            <a:ext cx="1099999" cy="27531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Contour</a:t>
            </a:r>
            <a:endParaRPr lang="ko-KR" altLang="en-US" dirty="0"/>
          </a:p>
        </p:txBody>
      </p:sp>
      <p:sp>
        <p:nvSpPr>
          <p:cNvPr id="18" name="내용 개체 틀 1">
            <a:extLst>
              <a:ext uri="{FF2B5EF4-FFF2-40B4-BE49-F238E27FC236}">
                <a16:creationId xmlns:a16="http://schemas.microsoft.com/office/drawing/2014/main" xmlns="" id="{1B515738-E192-47C1-9D22-BF6E6BDCD006}"/>
              </a:ext>
            </a:extLst>
          </p:cNvPr>
          <p:cNvSpPr txBox="1">
            <a:spLocks/>
          </p:cNvSpPr>
          <p:nvPr/>
        </p:nvSpPr>
        <p:spPr>
          <a:xfrm>
            <a:off x="167149" y="1221095"/>
            <a:ext cx="8819535" cy="657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2545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DEM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을 활용하여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slope,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hillshade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aspect,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등고선 각각 수행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1009650" marR="0" lvl="2" indent="-2540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"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SRTM 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데이터는 해상도 </a:t>
            </a:r>
            <a:r>
              <a:rPr kumimoji="0" lang="en-US" altLang="ko-KR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90m</a:t>
            </a:r>
            <a:r>
              <a:rPr kumimoji="0" lang="ko-KR" altLang="en-US" sz="1400" b="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로써 상세수준 보다는 전체적인 경향 파악에 유익</a:t>
            </a:r>
            <a:endParaRPr kumimoji="0" lang="ko-KR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83345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62</a:t>
            </a:fld>
            <a:endParaRPr kumimoji="1" lang="ko-KR" altLang="en-US"/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273051" y="1196975"/>
            <a:ext cx="9359900" cy="17842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093B42"/>
                </a:solidFill>
                <a:latin typeface="Miriam Libre" charset="0"/>
                <a:ea typeface="Miriam Libre" charset="0"/>
                <a:cs typeface="Miriam Libre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riam Libre" charset="0"/>
              </a:rPr>
              <a:t>함께 성장하는 오픈소스</a:t>
            </a:r>
            <a:endParaRPr kumimoji="0" lang="en-US" altLang="ko-KR" sz="4400" b="1" i="0" u="none" strike="noStrike" kern="120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Miriam Libre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riam Libre" charset="0"/>
              </a:rPr>
              <a:t>여러분의 도움이 필요합니다</a:t>
            </a:r>
            <a:r>
              <a:rPr kumimoji="0" lang="en-US" altLang="ko-KR" sz="4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Miriam Libre" charset="0"/>
              </a:rPr>
              <a:t>!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srgbClr val="093B42"/>
              </a:solidFill>
              <a:effectLst/>
              <a:uLnTx/>
              <a:uFillTx/>
              <a:latin typeface="Miriam Libre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589" y="3232583"/>
            <a:ext cx="4810822" cy="256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4822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/>
          <p:cNvSpPr txBox="1">
            <a:spLocks/>
          </p:cNvSpPr>
          <p:nvPr/>
        </p:nvSpPr>
        <p:spPr>
          <a:xfrm>
            <a:off x="972931" y="2773416"/>
            <a:ext cx="3474171" cy="10417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6858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5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defRPr/>
            </a:pPr>
            <a:r>
              <a:rPr lang="ko-KR" altLang="en-US" sz="4000" b="1" spc="-250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감사합니다</a:t>
            </a:r>
            <a:r>
              <a:rPr lang="en-US" altLang="ko-KR" sz="4000" b="1" spc="-250" dirty="0">
                <a:solidFill>
                  <a:schemeClr val="accent5">
                    <a:lumMod val="50000"/>
                  </a:schemeClr>
                </a:solidFill>
                <a:latin typeface="+mn-ea"/>
                <a:ea typeface="+mn-ea"/>
              </a:rPr>
              <a:t>.</a:t>
            </a:r>
            <a:endParaRPr lang="ko-KR" altLang="en-US" sz="4000" b="1" spc="-250" dirty="0">
              <a:solidFill>
                <a:schemeClr val="accent5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1" name="부제목 2"/>
          <p:cNvSpPr txBox="1">
            <a:spLocks/>
          </p:cNvSpPr>
          <p:nvPr/>
        </p:nvSpPr>
        <p:spPr>
          <a:xfrm>
            <a:off x="6315557" y="4747210"/>
            <a:ext cx="3256169" cy="155681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685800" rtl="0" eaLnBrk="1" latinLnBrk="1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1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defRPr/>
            </a:pPr>
            <a:r>
              <a:rPr lang="ko-KR" altLang="en-US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경기도 안양시 동안구 </a:t>
            </a:r>
            <a:r>
              <a:rPr lang="ko-KR" altLang="en-US" sz="1200" spc="-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벌말로</a:t>
            </a:r>
            <a:r>
              <a:rPr lang="ko-KR" altLang="en-US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 </a:t>
            </a:r>
            <a:r>
              <a:rPr lang="en-US" altLang="ko-KR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126, 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2307</a:t>
            </a:r>
            <a:r>
              <a:rPr lang="ko-KR" altLang="en-US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호 </a:t>
            </a:r>
            <a:r>
              <a:rPr lang="en-US" altLang="ko-KR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(</a:t>
            </a:r>
            <a:r>
              <a:rPr lang="ko-KR" altLang="en-US" sz="1200" spc="-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관양동</a:t>
            </a:r>
            <a:r>
              <a:rPr lang="en-US" altLang="ko-KR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, </a:t>
            </a:r>
            <a:r>
              <a:rPr lang="ko-KR" altLang="en-US" sz="1200" spc="-50" dirty="0" err="1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평촌오비즈타워</a:t>
            </a:r>
            <a:r>
              <a:rPr lang="en-US" altLang="ko-KR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)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Tel. 031-450-3411~3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Fax. 031-450-3414</a:t>
            </a:r>
          </a:p>
          <a:p>
            <a:pPr algn="r">
              <a:lnSpc>
                <a:spcPct val="150000"/>
              </a:lnSpc>
              <a:defRPr/>
            </a:pPr>
            <a:r>
              <a:rPr lang="en-US" altLang="ko-KR" sz="1200" spc="-5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rPr>
              <a:t>E-mail. mango@mangosystem.com</a:t>
            </a:r>
          </a:p>
        </p:txBody>
      </p:sp>
      <p:cxnSp>
        <p:nvCxnSpPr>
          <p:cNvPr id="22" name="직선 연결선 21"/>
          <p:cNvCxnSpPr/>
          <p:nvPr/>
        </p:nvCxnSpPr>
        <p:spPr>
          <a:xfrm>
            <a:off x="1078625" y="3782748"/>
            <a:ext cx="8406000" cy="0"/>
          </a:xfrm>
          <a:prstGeom prst="line">
            <a:avLst/>
          </a:prstGeom>
          <a:noFill/>
          <a:ln w="12700" cap="flat" cmpd="sng" algn="ctr">
            <a:solidFill>
              <a:srgbClr val="FFC000"/>
            </a:solidFill>
            <a:prstDash val="solid"/>
            <a:miter lim="800000"/>
          </a:ln>
          <a:effectLst/>
        </p:spPr>
      </p:cxnSp>
      <p:cxnSp>
        <p:nvCxnSpPr>
          <p:cNvPr id="23" name="직선 연결선 22"/>
          <p:cNvCxnSpPr/>
          <p:nvPr/>
        </p:nvCxnSpPr>
        <p:spPr>
          <a:xfrm>
            <a:off x="7159663" y="4707429"/>
            <a:ext cx="2340000" cy="0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cxnSp>
        <p:nvCxnSpPr>
          <p:cNvPr id="24" name="직선 연결선 23"/>
          <p:cNvCxnSpPr/>
          <p:nvPr/>
        </p:nvCxnSpPr>
        <p:spPr>
          <a:xfrm>
            <a:off x="7159663" y="5299387"/>
            <a:ext cx="2340000" cy="0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cxnSp>
        <p:nvCxnSpPr>
          <p:cNvPr id="25" name="직선 연결선 24"/>
          <p:cNvCxnSpPr/>
          <p:nvPr/>
        </p:nvCxnSpPr>
        <p:spPr>
          <a:xfrm>
            <a:off x="7159663" y="5613617"/>
            <a:ext cx="2340000" cy="0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cxnSp>
        <p:nvCxnSpPr>
          <p:cNvPr id="26" name="직선 연결선 25"/>
          <p:cNvCxnSpPr/>
          <p:nvPr/>
        </p:nvCxnSpPr>
        <p:spPr>
          <a:xfrm>
            <a:off x="7159663" y="5927847"/>
            <a:ext cx="2340000" cy="0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cxnSp>
        <p:nvCxnSpPr>
          <p:cNvPr id="27" name="직선 연결선 26"/>
          <p:cNvCxnSpPr/>
          <p:nvPr/>
        </p:nvCxnSpPr>
        <p:spPr>
          <a:xfrm>
            <a:off x="7159663" y="6242078"/>
            <a:ext cx="2340000" cy="0"/>
          </a:xfrm>
          <a:prstGeom prst="line">
            <a:avLst/>
          </a:prstGeom>
          <a:noFill/>
          <a:ln w="317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</p:cxnSp>
      <p:pic>
        <p:nvPicPr>
          <p:cNvPr id="28" name="그림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10" y="4024804"/>
            <a:ext cx="2095709" cy="5760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3255" y="26902"/>
            <a:ext cx="1019590" cy="6353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0" y="20862"/>
            <a:ext cx="1207412" cy="647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4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여러 가지 </a:t>
            </a:r>
            <a:r>
              <a:rPr lang="en-US" altLang="ko-KR" dirty="0" smtClean="0"/>
              <a:t>QGIS </a:t>
            </a:r>
            <a:r>
              <a:rPr lang="ko-KR" altLang="en-US" dirty="0"/>
              <a:t>애플리케이션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7</a:t>
            </a:fld>
            <a:endParaRPr kumimoji="1" lang="ko-KR" altLang="en-US"/>
          </a:p>
        </p:txBody>
      </p:sp>
      <p:sp>
        <p:nvSpPr>
          <p:cNvPr id="16" name="내용 개체 틀 2"/>
          <p:cNvSpPr txBox="1">
            <a:spLocks/>
          </p:cNvSpPr>
          <p:nvPr/>
        </p:nvSpPr>
        <p:spPr>
          <a:xfrm>
            <a:off x="414694" y="871704"/>
            <a:ext cx="8819535" cy="5673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QGIS </a:t>
            </a: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데스크탑</a:t>
            </a:r>
            <a:endParaRPr kumimoji="0" lang="en-US" altLang="ko-KR" sz="18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QGIS</a:t>
            </a: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브라우저</a:t>
            </a: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QGIS </a:t>
            </a: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서버</a:t>
            </a:r>
            <a:endParaRPr kumimoji="0" lang="en-US" altLang="ko-KR" sz="18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QGIS </a:t>
            </a: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웹 클라이언트</a:t>
            </a:r>
            <a:endParaRPr kumimoji="0" lang="en-US" altLang="ko-KR" sz="1800" b="1" i="0" u="none" strike="noStrike" kern="120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QGIS </a:t>
            </a:r>
            <a:r>
              <a:rPr kumimoji="0" lang="ko-KR" altLang="en-US" sz="1800" b="1" i="0" u="none" strike="noStrike" kern="120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안드로이드 </a:t>
            </a:r>
            <a:endParaRPr kumimoji="0" lang="ko-KR" altLang="en-US" sz="18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7" name="Picture 2" descr="QGIS Deskt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6341" y="1464919"/>
            <a:ext cx="3502703" cy="27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QGIS Brows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825" y="2112620"/>
            <a:ext cx="3502703" cy="27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QGIS Serv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7549" y="2736135"/>
            <a:ext cx="3502703" cy="27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QGIS Web Client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49" y="3636916"/>
            <a:ext cx="3502703" cy="2473614"/>
          </a:xfrm>
          <a:prstGeom prst="rect">
            <a:avLst/>
          </a:prstGeom>
          <a:noFill/>
          <a:ln>
            <a:solidFill>
              <a:sysClr val="window" lastClr="FFFFFF">
                <a:lumMod val="7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0" descr="QGIS Androi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3852" y="4159531"/>
            <a:ext cx="3743945" cy="2339965"/>
          </a:xfrm>
          <a:prstGeom prst="rect">
            <a:avLst/>
          </a:prstGeom>
          <a:noFill/>
          <a:ln>
            <a:solidFill>
              <a:sysClr val="window" lastClr="FFFFFF">
                <a:lumMod val="7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2659305" y="1054069"/>
            <a:ext cx="2787655" cy="410850"/>
            <a:chOff x="2411760" y="909951"/>
            <a:chExt cx="2787655" cy="410850"/>
          </a:xfrm>
        </p:grpSpPr>
        <p:cxnSp>
          <p:nvCxnSpPr>
            <p:cNvPr id="23" name="직선 화살표 연결선 22"/>
            <p:cNvCxnSpPr>
              <a:cxnSpLocks/>
            </p:cNvCxnSpPr>
            <p:nvPr/>
          </p:nvCxnSpPr>
          <p:spPr>
            <a:xfrm flipH="1">
              <a:off x="2411760" y="1124744"/>
              <a:ext cx="468052" cy="196057"/>
            </a:xfrm>
            <a:prstGeom prst="straightConnector1">
              <a:avLst/>
            </a:prstGeom>
            <a:noFill/>
            <a:ln w="6350" cap="flat" cmpd="sng" algn="ctr">
              <a:solidFill>
                <a:srgbClr val="FF33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24" name="TextBox 23"/>
            <p:cNvSpPr txBox="1"/>
            <p:nvPr/>
          </p:nvSpPr>
          <p:spPr>
            <a:xfrm>
              <a:off x="2905197" y="909951"/>
              <a:ext cx="229421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간단히 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QGIS</a:t>
              </a: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라고 하는 경우</a:t>
              </a:r>
              <a:r>
                <a:rPr kumimoji="0" lang="en-US" altLang="ko-KR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, </a:t>
              </a:r>
              <a:r>
                <a:rPr kumimoji="0" lang="ko-KR" altLang="en-US" sz="10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바로 이것</a:t>
              </a: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708855" y="4848102"/>
            <a:ext cx="7665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6600"/>
                </a:solidFill>
                <a:effectLst/>
                <a:uLnTx/>
                <a:uFillTx/>
              </a:rPr>
              <a:t>(Beta)</a:t>
            </a:r>
            <a:endParaRPr kumimoji="0" lang="ko-KR" altLang="en-US" sz="1600" b="1" i="0" u="none" strike="noStrike" kern="0" cap="none" spc="0" normalizeH="0" baseline="0" noProof="0" dirty="0" smtClean="0">
              <a:ln>
                <a:noFill/>
              </a:ln>
              <a:solidFill>
                <a:srgbClr val="FF6600"/>
              </a:solidFill>
              <a:effectLst/>
              <a:uLnTx/>
              <a:uFillTx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524998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QGIS </a:t>
            </a:r>
            <a:r>
              <a:rPr lang="en-US" altLang="ko-KR" dirty="0" smtClean="0"/>
              <a:t>LTR(</a:t>
            </a:r>
            <a:r>
              <a:rPr lang="en-US" altLang="ko-KR" u="sng" dirty="0" smtClean="0"/>
              <a:t>L</a:t>
            </a:r>
            <a:r>
              <a:rPr lang="en-US" altLang="ko-KR" dirty="0" smtClean="0"/>
              <a:t>ong-</a:t>
            </a:r>
            <a:r>
              <a:rPr lang="en-US" altLang="ko-KR" u="sng" dirty="0" smtClean="0"/>
              <a:t>T</a:t>
            </a:r>
            <a:r>
              <a:rPr lang="en-US" altLang="ko-KR" dirty="0" smtClean="0"/>
              <a:t>erm </a:t>
            </a:r>
            <a:r>
              <a:rPr lang="en-US" altLang="ko-KR" u="sng" dirty="0" smtClean="0"/>
              <a:t>R</a:t>
            </a:r>
            <a:r>
              <a:rPr lang="en-US" altLang="ko-KR" dirty="0" smtClean="0"/>
              <a:t>elease) </a:t>
            </a:r>
            <a:r>
              <a:rPr lang="ko-KR" altLang="en-US" dirty="0" smtClean="0"/>
              <a:t>버전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ko-KR" altLang="en-US" dirty="0" smtClean="0"/>
              <a:t>안정적인 기능과 지원을 원하면 </a:t>
            </a:r>
            <a:r>
              <a:rPr lang="en-US" altLang="ko-KR" dirty="0" smtClean="0"/>
              <a:t>LTR </a:t>
            </a:r>
            <a:r>
              <a:rPr lang="ko-KR" altLang="en-US" dirty="0" smtClean="0"/>
              <a:t>버전을 사용하자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A5B2D-0A60-2D4D-8DB1-BC28DFAB3586}" type="slidenum">
              <a:rPr kumimoji="1" lang="ko-KR" altLang="en-US" smtClean="0"/>
              <a:pPr/>
              <a:t>8</a:t>
            </a:fld>
            <a:endParaRPr kumimoji="1"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1B869486-7B2F-43DD-BF90-B543EB228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075" y="3911914"/>
            <a:ext cx="4239333" cy="18405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내용 개체 틀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075" y="1657962"/>
            <a:ext cx="4219663" cy="17983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054" y="1671244"/>
            <a:ext cx="4243581" cy="179831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b="8383"/>
          <a:stretch/>
        </p:blipFill>
        <p:spPr>
          <a:xfrm>
            <a:off x="5219055" y="3925196"/>
            <a:ext cx="4202814" cy="184052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직사각형 9"/>
          <p:cNvSpPr/>
          <p:nvPr/>
        </p:nvSpPr>
        <p:spPr>
          <a:xfrm>
            <a:off x="776009" y="6489134"/>
            <a:ext cx="4403770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/>
              <a:t>출처</a:t>
            </a:r>
            <a:r>
              <a:rPr lang="en-US" altLang="ko-KR" sz="1000" dirty="0" smtClean="0"/>
              <a:t>: 2021, </a:t>
            </a:r>
            <a:r>
              <a:rPr lang="ko-KR" altLang="en-US" sz="1000" dirty="0" smtClean="0"/>
              <a:t>오픈소스 </a:t>
            </a:r>
            <a:r>
              <a:rPr lang="ko-KR" altLang="en-US" sz="1000" dirty="0"/>
              <a:t>GIS를 활용한 공간분석 기초 </a:t>
            </a:r>
            <a:r>
              <a:rPr lang="ko-KR" altLang="en-US" sz="1000" dirty="0" smtClean="0"/>
              <a:t>과정</a:t>
            </a:r>
            <a:r>
              <a:rPr lang="en-US" altLang="ko-KR" sz="1000" dirty="0" smtClean="0"/>
              <a:t>, LX</a:t>
            </a:r>
            <a:r>
              <a:rPr lang="ko-KR" altLang="en-US" sz="1000" dirty="0" smtClean="0"/>
              <a:t>공간정보아카데미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326801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QGIS </a:t>
            </a:r>
            <a:r>
              <a:rPr lang="ko-KR" altLang="en-US" dirty="0" smtClean="0"/>
              <a:t>환경 설정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4460" y="5258410"/>
            <a:ext cx="1713513" cy="91239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D30884AE-2BB9-472A-89A3-05DE417B9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0857" y="5390431"/>
            <a:ext cx="2219614" cy="780370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264714" y="6394207"/>
            <a:ext cx="3102790" cy="270482"/>
            <a:chOff x="4736626" y="6524322"/>
            <a:chExt cx="3102790" cy="270482"/>
          </a:xfrm>
        </p:grpSpPr>
        <p:sp>
          <p:nvSpPr>
            <p:cNvPr id="14" name="직사각형 13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  <a:ea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  <a:ea typeface="+mn-ea"/>
                </a:rPr>
                <a:t>Commons License CC-BY-NC</a:t>
              </a:r>
              <a:endParaRPr lang="ko-KR" altLang="en-US" sz="1000" dirty="0">
                <a:latin typeface="+mn-ea"/>
                <a:ea typeface="+mn-ea"/>
              </a:endParaRPr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16" name="부제목 4"/>
          <p:cNvSpPr>
            <a:spLocks noGrp="1"/>
          </p:cNvSpPr>
          <p:nvPr>
            <p:ph type="subTitle" idx="1"/>
          </p:nvPr>
        </p:nvSpPr>
        <p:spPr>
          <a:xfrm>
            <a:off x="1238250" y="2779852"/>
            <a:ext cx="7429500" cy="1655762"/>
          </a:xfrm>
        </p:spPr>
        <p:txBody>
          <a:bodyPr/>
          <a:lstStyle/>
          <a:p>
            <a:endParaRPr lang="ko-KR" altLang="en-US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/>
          <a:srcRect t="28727"/>
          <a:stretch/>
        </p:blipFill>
        <p:spPr>
          <a:xfrm>
            <a:off x="1616198" y="2699941"/>
            <a:ext cx="6673604" cy="2162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133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677z0wOsSXxsZ4dFCl9iI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ln>
          <a:headEnd/>
          <a:tailEnd/>
        </a:ln>
      </a:spPr>
      <a:bodyPr lIns="0" tIns="0" rIns="0" bIns="0" rtlCol="0" anchor="ctr"/>
      <a:lstStyle>
        <a:defPPr marL="0" indent="0" algn="r" eaLnBrk="1" latinLnBrk="1" hangingPunct="1">
          <a:buSzPct val="150000"/>
          <a:defRPr kumimoji="1" sz="1000" dirty="0" smtClean="0">
            <a:solidFill>
              <a:srgbClr val="000000"/>
            </a:solidFill>
            <a:latin typeface="Nanum Gothic" panose="020D0604000000000000" pitchFamily="34" charset="-127"/>
            <a:ea typeface="Nanum Gothic" panose="020D0604000000000000" pitchFamily="34" charset="-127"/>
            <a:cs typeface="Arial" panose="020B0604020202020204" pitchFamily="34" charset="0"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  <a:lnDef>
      <a:spPr bwMode="auto">
        <a:noFill/>
        <a:ln w="28575" algn="ctr">
          <a:solidFill>
            <a:srgbClr val="ABABAC"/>
          </a:solidFill>
          <a:round/>
          <a:headEnd/>
          <a:tailEnd type="none"/>
        </a:ln>
        <a:extLst>
          <a:ext uri="{909E8E84-426E-40DD-AFC4-6F175D3DCCD1}">
            <a14:hiddenFill xmlns:a14="http://schemas.microsoft.com/office/drawing/2010/main">
              <a:noFill/>
            </a14:hiddenFill>
          </a:ext>
        </a:extLst>
      </a:spPr>
      <a:bodyPr/>
      <a:lstStyle/>
    </a:lnDef>
    <a:txDef>
      <a:spPr>
        <a:noFill/>
      </a:spPr>
      <a:bodyPr wrap="square" rtlCol="0">
        <a:spAutoFit/>
      </a:bodyPr>
      <a:lstStyle>
        <a:defPPr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40502</TotalTime>
  <Words>2752</Words>
  <Application>Microsoft Office PowerPoint</Application>
  <PresentationFormat>A4 용지(210x297mm)</PresentationFormat>
  <Paragraphs>488</Paragraphs>
  <Slides>63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4" baseType="lpstr">
      <vt:lpstr>Miriam Libre</vt:lpstr>
      <vt:lpstr>Nanum Gothic</vt:lpstr>
      <vt:lpstr>나눔고딕</vt:lpstr>
      <vt:lpstr>나눔고딕코딩</vt:lpstr>
      <vt:lpstr>맑은 고딕</vt:lpstr>
      <vt:lpstr>Arial</vt:lpstr>
      <vt:lpstr>Calibri</vt:lpstr>
      <vt:lpstr>Calibri Light</vt:lpstr>
      <vt:lpstr>Symbol</vt:lpstr>
      <vt:lpstr>Wingdings</vt:lpstr>
      <vt:lpstr>Office 테마</vt:lpstr>
      <vt:lpstr>누구나 알고 있는  QGIS 숨겨진 기능  . </vt:lpstr>
      <vt:lpstr>목차</vt:lpstr>
      <vt:lpstr>목차</vt:lpstr>
      <vt:lpstr>QGIS</vt:lpstr>
      <vt:lpstr>OSGeo &amp; OSGeo Korean Chapter</vt:lpstr>
      <vt:lpstr>오픈소스 QGIS에 대한 이해</vt:lpstr>
      <vt:lpstr>여러 가지 QGIS 애플리케이션 </vt:lpstr>
      <vt:lpstr>QGIS LTR(Long-Term Release) 버전</vt:lpstr>
      <vt:lpstr>QGIS 환경 설정</vt:lpstr>
      <vt:lpstr>전역 설정 옵션과 프로젝트 설정</vt:lpstr>
      <vt:lpstr>전역 설정 옵션과 프로젝트 설정</vt:lpstr>
      <vt:lpstr>QGIS 환경설정 완전 초기화</vt:lpstr>
      <vt:lpstr>레이어 꾸미기 기능</vt:lpstr>
      <vt:lpstr>DB 관리자</vt:lpstr>
      <vt:lpstr>QGIS 플러그인</vt:lpstr>
      <vt:lpstr>플러그인 설정</vt:lpstr>
      <vt:lpstr>플러그인이 어디 갔을까?</vt:lpstr>
      <vt:lpstr>사용자정의 플러그인 저장소 운영</vt:lpstr>
      <vt:lpstr>사용자정의 플러그인 저장소 운영</vt:lpstr>
      <vt:lpstr>레이어 다루기</vt:lpstr>
      <vt:lpstr>공간인덱스와 피라미드 생성</vt:lpstr>
      <vt:lpstr>공간인덱스와 피라미드 생성</vt:lpstr>
      <vt:lpstr>공간인덱스와 피라미드 생성</vt:lpstr>
      <vt:lpstr>TMS 레이어를 배경지도로 활용하기</vt:lpstr>
      <vt:lpstr>TMS 레이어를 배경지도로 활용하기</vt:lpstr>
      <vt:lpstr>TMS 레이어를 배경지도로 활용하기</vt:lpstr>
      <vt:lpstr>레이어 스타일 저장(QML)</vt:lpstr>
      <vt:lpstr>레이어 스타일 저장(SLD)</vt:lpstr>
      <vt:lpstr>OGC 서비스 활용(WMS, WFS, WMTS)</vt:lpstr>
      <vt:lpstr>MySQL(MariaDB) 레이어 추가하기</vt:lpstr>
      <vt:lpstr>벡터 데이터</vt:lpstr>
      <vt:lpstr>Shapefile vs GeoPackage</vt:lpstr>
      <vt:lpstr>Shapefile vs GeoPackage</vt:lpstr>
      <vt:lpstr>Shapefile vs GeoPackage</vt:lpstr>
      <vt:lpstr>지오패키지 변환하기(QGIS)</vt:lpstr>
      <vt:lpstr>지오패키지 변환하기(GDAL)</vt:lpstr>
      <vt:lpstr>벡터 레이어의 한글 문제</vt:lpstr>
      <vt:lpstr>필드 계산기에서의 도형 함수</vt:lpstr>
      <vt:lpstr>필드 통계</vt:lpstr>
      <vt:lpstr>필드의 순서와 유형 조정</vt:lpstr>
      <vt:lpstr>내보내기의 다양한 옵션</vt:lpstr>
      <vt:lpstr>편집 옵션 – 스냅을 활용하여 편집 오류 줄이기</vt:lpstr>
      <vt:lpstr>래스터 데이터</vt:lpstr>
      <vt:lpstr>래스터 분석 시 고려사항</vt:lpstr>
      <vt:lpstr>NoData 및 NoData 적용</vt:lpstr>
      <vt:lpstr>내보내기 – 원본 셀값 유형에 따른 리샘플링</vt:lpstr>
      <vt:lpstr>내보내기 – 원본 셀값 유형에 따른 리샘플링</vt:lpstr>
      <vt:lpstr>공간처리 및 분석</vt:lpstr>
      <vt:lpstr>분석도구 환경설정</vt:lpstr>
      <vt:lpstr>분석도구 환경설정</vt:lpstr>
      <vt:lpstr>분석도구 환경설정</vt:lpstr>
      <vt:lpstr>버퍼 분석의 이해 </vt:lpstr>
      <vt:lpstr>다양한 버퍼 옵션</vt:lpstr>
      <vt:lpstr>다양한 버퍼 옵션</vt:lpstr>
      <vt:lpstr>다양한 버퍼 옵션</vt:lpstr>
      <vt:lpstr>다양한 버퍼 옵션</vt:lpstr>
      <vt:lpstr>다양한 버퍼 옵션</vt:lpstr>
      <vt:lpstr>경위도 데이터의 지형분석</vt:lpstr>
      <vt:lpstr>경위도 데이터의 지형분석</vt:lpstr>
      <vt:lpstr>경위도 데이터의 지형분석</vt:lpstr>
      <vt:lpstr>경위도 데이터의 지형분석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Mango System</dc:title>
  <dc:creator>Mango System inc.</dc:creator>
  <cp:lastModifiedBy>Microsoft 계정</cp:lastModifiedBy>
  <cp:revision>1476</cp:revision>
  <cp:lastPrinted>2019-12-27T07:45:24Z</cp:lastPrinted>
  <dcterms:created xsi:type="dcterms:W3CDTF">2019-08-05T02:54:28Z</dcterms:created>
  <dcterms:modified xsi:type="dcterms:W3CDTF">2024-05-31T12:00:25Z</dcterms:modified>
</cp:coreProperties>
</file>